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etrona Bold"/>
      <p:regular r:id="rId15"/>
    </p:embeddedFont>
    <p:embeddedFont>
      <p:font typeface="Petrona Bold"/>
      <p:regular r:id="rId16"/>
    </p:embeddedFont>
    <p:embeddedFont>
      <p:font typeface="Petrona Bold"/>
      <p:regular r:id="rId17"/>
    </p:embeddedFont>
    <p:embeddedFont>
      <p:font typeface="Petrona Bold"/>
      <p:regular r:id="rId18"/>
    </p:embeddedFont>
    <p:embeddedFont>
      <p:font typeface="Petrona Bold"/>
      <p:regular r:id="rId19"/>
    </p:embeddedFont>
    <p:embeddedFont>
      <p:font typeface="Petrona Bold"/>
      <p:regular r:id="rId20"/>
    </p:embeddedFont>
    <p:embeddedFont>
      <p:font typeface="Petrona Bold"/>
      <p:regular r:id="rId21"/>
    </p:embeddedFont>
    <p:embeddedFont>
      <p:font typeface="Petrona Bold"/>
      <p:regular r:id="rId22"/>
    </p:embeddedFont>
    <p:embeddedFont>
      <p:font typeface="Petrona Bold"/>
      <p:regular r:id="rId23"/>
    </p:embeddedFont>
    <p:embeddedFont>
      <p:font typeface="Petrona Bold"/>
      <p:regular r:id="rId24"/>
    </p:embeddedFont>
    <p:embeddedFont>
      <p:font typeface="Petrona Bold"/>
      <p:regular r:id="rId25"/>
    </p:embeddedFont>
    <p:embeddedFont>
      <p:font typeface="Petrona Bold"/>
      <p:regular r:id="rId26"/>
    </p:embeddedFont>
    <p:embeddedFont>
      <p:font typeface="Petrona Bold"/>
      <p:regular r:id="rId27"/>
    </p:embeddedFont>
    <p:embeddedFont>
      <p:font typeface="Petrona Bold"/>
      <p:regular r:id="rId28"/>
    </p:embeddedFont>
    <p:embeddedFont>
      <p:font typeface="Petrona Bold"/>
      <p:regular r:id="rId29"/>
    </p:embeddedFont>
    <p:embeddedFont>
      <p:font typeface="Petrona Bold"/>
      <p:regular r:id="rId30"/>
    </p:embeddedFont>
    <p:embeddedFont>
      <p:font typeface="Petrona Bold"/>
      <p:regular r:id="rId31"/>
    </p:embeddedFont>
    <p:embeddedFont>
      <p:font typeface="Petrona Bold"/>
      <p:regular r:id="rId32"/>
    </p:embeddedFont>
    <p:embeddedFont>
      <p:font typeface="Inter"/>
      <p:regular r:id="rId33"/>
    </p:embeddedFont>
    <p:embeddedFont>
      <p:font typeface="Inter"/>
      <p:regular r:id="rId34"/>
    </p:embeddedFont>
    <p:embeddedFont>
      <p:font typeface="Inter"/>
      <p:regular r:id="rId35"/>
    </p:embeddedFont>
    <p:embeddedFont>
      <p:font typeface="Inter"/>
      <p:regular r:id="rId36"/>
    </p:embeddedFont>
    <p:embeddedFont>
      <p:font typeface="Inter"/>
      <p:regular r:id="rId37"/>
    </p:embeddedFont>
    <p:embeddedFont>
      <p:font typeface="Inter"/>
      <p:regular r:id="rId3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 Id="rId23" Type="http://schemas.openxmlformats.org/officeDocument/2006/relationships/font" Target="fonts/font9.fntdata"/><Relationship Id="rId24" Type="http://schemas.openxmlformats.org/officeDocument/2006/relationships/font" Target="fonts/font10.fntdata"/><Relationship Id="rId25" Type="http://schemas.openxmlformats.org/officeDocument/2006/relationships/font" Target="fonts/font11.fntdata"/><Relationship Id="rId26" Type="http://schemas.openxmlformats.org/officeDocument/2006/relationships/font" Target="fonts/font12.fntdata"/><Relationship Id="rId27" Type="http://schemas.openxmlformats.org/officeDocument/2006/relationships/font" Target="fonts/font13.fntdata"/><Relationship Id="rId28" Type="http://schemas.openxmlformats.org/officeDocument/2006/relationships/font" Target="fonts/font14.fntdata"/><Relationship Id="rId29" Type="http://schemas.openxmlformats.org/officeDocument/2006/relationships/font" Target="fonts/font15.fntdata"/><Relationship Id="rId30" Type="http://schemas.openxmlformats.org/officeDocument/2006/relationships/font" Target="fonts/font16.fntdata"/><Relationship Id="rId31" Type="http://schemas.openxmlformats.org/officeDocument/2006/relationships/font" Target="fonts/font17.fntdata"/><Relationship Id="rId32" Type="http://schemas.openxmlformats.org/officeDocument/2006/relationships/font" Target="fonts/font18.fntdata"/><Relationship Id="rId33" Type="http://schemas.openxmlformats.org/officeDocument/2006/relationships/font" Target="fonts/font19.fntdata"/><Relationship Id="rId34" Type="http://schemas.openxmlformats.org/officeDocument/2006/relationships/font" Target="fonts/font20.fntdata"/><Relationship Id="rId35" Type="http://schemas.openxmlformats.org/officeDocument/2006/relationships/font" Target="fonts/font21.fntdata"/><Relationship Id="rId36" Type="http://schemas.openxmlformats.org/officeDocument/2006/relationships/font" Target="fonts/font22.fntdata"/><Relationship Id="rId37" Type="http://schemas.openxmlformats.org/officeDocument/2006/relationships/font" Target="fonts/font23.fntdata"/><Relationship Id="rId38" Type="http://schemas.openxmlformats.org/officeDocument/2006/relationships/font" Target="fonts/font24.fntdata"/></Relationships>
</file>

<file path=ppt/media/>
</file>

<file path=ppt/media/image-1-1.png>
</file>

<file path=ppt/media/image-1-2.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2-1.png>
</file>

<file path=ppt/media/image-4-1.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38267" y="1276112"/>
            <a:ext cx="7840266" cy="3373279"/>
          </a:xfrm>
          <a:prstGeom prst="rect">
            <a:avLst/>
          </a:prstGeom>
          <a:noFill/>
          <a:ln/>
        </p:spPr>
        <p:txBody>
          <a:bodyPr wrap="square" lIns="0" tIns="0" rIns="0" bIns="0" rtlCol="0" anchor="t"/>
          <a:lstStyle/>
          <a:p>
            <a:pPr indent="0" marL="0">
              <a:lnSpc>
                <a:spcPts val="6600"/>
              </a:lnSpc>
              <a:buNone/>
            </a:pPr>
            <a:r>
              <a:rPr lang="en-US" sz="5300" b="1" dirty="0">
                <a:solidFill>
                  <a:srgbClr val="000000"/>
                </a:solidFill>
                <a:latin typeface="Petrona Bold" pitchFamily="34" charset="0"/>
                <a:ea typeface="Petrona Bold" pitchFamily="34" charset="-122"/>
                <a:cs typeface="Petrona Bold" pitchFamily="34" charset="-120"/>
              </a:rPr>
              <a:t>Synthetic Sentries: Safeguarding AI with Next Generation Security Mechanisms</a:t>
            </a:r>
            <a:endParaRPr lang="en-US" sz="5300" dirty="0"/>
          </a:p>
        </p:txBody>
      </p:sp>
      <p:sp>
        <p:nvSpPr>
          <p:cNvPr id="4" name="Text 1"/>
          <p:cNvSpPr/>
          <p:nvPr/>
        </p:nvSpPr>
        <p:spPr>
          <a:xfrm>
            <a:off x="6138267" y="4928711"/>
            <a:ext cx="7840266" cy="1489472"/>
          </a:xfrm>
          <a:prstGeom prst="rect">
            <a:avLst/>
          </a:prstGeom>
          <a:noFill/>
          <a:ln/>
        </p:spPr>
        <p:txBody>
          <a:bodyPr wrap="square" lIns="0" tIns="0" rIns="0" bIns="0" rtlCol="0" anchor="t"/>
          <a:lstStyle/>
          <a:p>
            <a:pPr indent="0" marL="0">
              <a:lnSpc>
                <a:spcPts val="2300"/>
              </a:lnSpc>
              <a:buNone/>
            </a:pPr>
            <a:r>
              <a:rPr lang="en-US" sz="1450" dirty="0">
                <a:solidFill>
                  <a:srgbClr val="272525"/>
                </a:solidFill>
                <a:latin typeface="Inter" pitchFamily="34" charset="0"/>
                <a:ea typeface="Inter" pitchFamily="34" charset="-122"/>
                <a:cs typeface="Inter" pitchFamily="34" charset="-120"/>
              </a:rPr>
              <a:t>Imagine a world where AI systems are like superheroes, working hard to make our lives easier. But even superheroes need protection from Antagonists. “Synthetic Sentries: Safeguarding AI with Next Generation Security Mechanisms" is about creating special, high-tech protectors that keep our AI heroes safe from harm. These smart guardians make sure AI stays strong and always reliable.</a:t>
            </a:r>
            <a:endParaRPr lang="en-US" sz="1450" dirty="0"/>
          </a:p>
        </p:txBody>
      </p:sp>
      <p:sp>
        <p:nvSpPr>
          <p:cNvPr id="5" name="Shape 2"/>
          <p:cNvSpPr/>
          <p:nvPr/>
        </p:nvSpPr>
        <p:spPr>
          <a:xfrm>
            <a:off x="6138267" y="6641544"/>
            <a:ext cx="297894" cy="297894"/>
          </a:xfrm>
          <a:prstGeom prst="roundRect">
            <a:avLst>
              <a:gd name="adj" fmla="val 30692413"/>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145887" y="6649164"/>
            <a:ext cx="282654" cy="282654"/>
          </a:xfrm>
          <a:prstGeom prst="rect">
            <a:avLst/>
          </a:prstGeom>
        </p:spPr>
      </p:pic>
      <p:sp>
        <p:nvSpPr>
          <p:cNvPr id="7" name="Text 3"/>
          <p:cNvSpPr/>
          <p:nvPr/>
        </p:nvSpPr>
        <p:spPr>
          <a:xfrm>
            <a:off x="6529268" y="6627614"/>
            <a:ext cx="1443038" cy="325874"/>
          </a:xfrm>
          <a:prstGeom prst="rect">
            <a:avLst/>
          </a:prstGeom>
          <a:noFill/>
          <a:ln/>
        </p:spPr>
        <p:txBody>
          <a:bodyPr wrap="none" lIns="0" tIns="0" rIns="0" bIns="0" rtlCol="0" anchor="t"/>
          <a:lstStyle/>
          <a:p>
            <a:pPr algn="l" indent="0" marL="0">
              <a:lnSpc>
                <a:spcPts val="2550"/>
              </a:lnSpc>
              <a:buNone/>
            </a:pPr>
            <a:r>
              <a:rPr lang="en-US" sz="1800" b="1" dirty="0">
                <a:solidFill>
                  <a:srgbClr val="272525"/>
                </a:solidFill>
                <a:latin typeface="Inter Bold" pitchFamily="34" charset="0"/>
                <a:ea typeface="Inter Bold" pitchFamily="34" charset="-122"/>
                <a:cs typeface="Inter Bold" pitchFamily="34" charset="-120"/>
              </a:rPr>
              <a:t>by BARANI R</a:t>
            </a:r>
            <a:endParaRPr lang="en-US" sz="1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91158" y="702469"/>
            <a:ext cx="7761684" cy="1295876"/>
          </a:xfrm>
          <a:prstGeom prst="rect">
            <a:avLst/>
          </a:prstGeom>
          <a:noFill/>
          <a:ln/>
        </p:spPr>
        <p:txBody>
          <a:bodyPr wrap="square" lIns="0" tIns="0" rIns="0" bIns="0" rtlCol="0" anchor="t"/>
          <a:lstStyle/>
          <a:p>
            <a:pPr indent="0" marL="0">
              <a:lnSpc>
                <a:spcPts val="5100"/>
              </a:lnSpc>
              <a:buNone/>
            </a:pPr>
            <a:r>
              <a:rPr lang="en-US" sz="4050" b="1" dirty="0">
                <a:solidFill>
                  <a:srgbClr val="000000"/>
                </a:solidFill>
                <a:latin typeface="Petrona Bold" pitchFamily="34" charset="0"/>
                <a:ea typeface="Petrona Bold" pitchFamily="34" charset="-122"/>
                <a:cs typeface="Petrona Bold" pitchFamily="34" charset="-120"/>
              </a:rPr>
              <a:t>The Rise of AI and its Security Implications</a:t>
            </a:r>
            <a:endParaRPr lang="en-US" sz="4050" dirty="0"/>
          </a:p>
        </p:txBody>
      </p:sp>
      <p:sp>
        <p:nvSpPr>
          <p:cNvPr id="4" name="Shape 1"/>
          <p:cNvSpPr/>
          <p:nvPr/>
        </p:nvSpPr>
        <p:spPr>
          <a:xfrm>
            <a:off x="691158" y="2516743"/>
            <a:ext cx="444341" cy="444341"/>
          </a:xfrm>
          <a:prstGeom prst="roundRect">
            <a:avLst>
              <a:gd name="adj" fmla="val 18668"/>
            </a:avLst>
          </a:prstGeom>
          <a:solidFill>
            <a:srgbClr val="CCEEFF"/>
          </a:solidFill>
          <a:ln w="7620">
            <a:solidFill>
              <a:srgbClr val="B2D4E5"/>
            </a:solidFill>
            <a:prstDash val="solid"/>
          </a:ln>
        </p:spPr>
      </p:sp>
      <p:sp>
        <p:nvSpPr>
          <p:cNvPr id="5" name="Text 2"/>
          <p:cNvSpPr/>
          <p:nvPr/>
        </p:nvSpPr>
        <p:spPr>
          <a:xfrm>
            <a:off x="846773" y="2583299"/>
            <a:ext cx="133112" cy="311110"/>
          </a:xfrm>
          <a:prstGeom prst="rect">
            <a:avLst/>
          </a:prstGeom>
          <a:noFill/>
          <a:ln/>
        </p:spPr>
        <p:txBody>
          <a:bodyPr wrap="none" lIns="0" tIns="0" rIns="0" bIns="0" rtlCol="0" anchor="t"/>
          <a:lstStyle/>
          <a:p>
            <a:pPr algn="ctr" indent="0" marL="0">
              <a:lnSpc>
                <a:spcPts val="2400"/>
              </a:lnSpc>
              <a:buNone/>
            </a:pPr>
            <a:r>
              <a:rPr lang="en-US" sz="2400" b="1" dirty="0">
                <a:solidFill>
                  <a:srgbClr val="272525"/>
                </a:solidFill>
                <a:latin typeface="Petrona Bold" pitchFamily="34" charset="0"/>
                <a:ea typeface="Petrona Bold" pitchFamily="34" charset="-122"/>
                <a:cs typeface="Petrona Bold" pitchFamily="34" charset="-120"/>
              </a:rPr>
              <a:t>1</a:t>
            </a:r>
            <a:endParaRPr lang="en-US" sz="2400" dirty="0"/>
          </a:p>
        </p:txBody>
      </p:sp>
      <p:sp>
        <p:nvSpPr>
          <p:cNvPr id="6" name="Text 3"/>
          <p:cNvSpPr/>
          <p:nvPr/>
        </p:nvSpPr>
        <p:spPr>
          <a:xfrm>
            <a:off x="1332905" y="2516743"/>
            <a:ext cx="2622471" cy="323969"/>
          </a:xfrm>
          <a:prstGeom prst="rect">
            <a:avLst/>
          </a:prstGeom>
          <a:noFill/>
          <a:ln/>
        </p:spPr>
        <p:txBody>
          <a:bodyPr wrap="none" lIns="0" tIns="0" rIns="0" bIns="0" rtlCol="0" anchor="t"/>
          <a:lstStyle/>
          <a:p>
            <a:pPr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Transformative Power</a:t>
            </a:r>
            <a:endParaRPr lang="en-US" sz="2000" dirty="0"/>
          </a:p>
        </p:txBody>
      </p:sp>
      <p:sp>
        <p:nvSpPr>
          <p:cNvPr id="7" name="Text 4"/>
          <p:cNvSpPr/>
          <p:nvPr/>
        </p:nvSpPr>
        <p:spPr>
          <a:xfrm>
            <a:off x="1332905" y="2959179"/>
            <a:ext cx="7119938" cy="631984"/>
          </a:xfrm>
          <a:prstGeom prst="rect">
            <a:avLst/>
          </a:prstGeom>
          <a:noFill/>
          <a:ln/>
        </p:spPr>
        <p:txBody>
          <a:bodyPr wrap="square" lIns="0" tIns="0" rIns="0" bIns="0" rtlCol="0" anchor="t"/>
          <a:lstStyle/>
          <a:p>
            <a:pPr indent="0" marL="0">
              <a:lnSpc>
                <a:spcPts val="2450"/>
              </a:lnSpc>
              <a:buNone/>
            </a:pPr>
            <a:r>
              <a:rPr lang="en-US" sz="1550" dirty="0">
                <a:solidFill>
                  <a:srgbClr val="272525"/>
                </a:solidFill>
                <a:latin typeface="Inter" pitchFamily="34" charset="0"/>
                <a:ea typeface="Inter" pitchFamily="34" charset="-122"/>
                <a:cs typeface="Inter" pitchFamily="34" charset="-120"/>
              </a:rPr>
              <a:t>The rise of Artificial Intelligence (AI) has brought significant advancements to many fields, from healthcare, finance, transportation and entertainment.</a:t>
            </a:r>
            <a:endParaRPr lang="en-US" sz="1550" dirty="0"/>
          </a:p>
        </p:txBody>
      </p:sp>
      <p:sp>
        <p:nvSpPr>
          <p:cNvPr id="8" name="Shape 5"/>
          <p:cNvSpPr/>
          <p:nvPr/>
        </p:nvSpPr>
        <p:spPr>
          <a:xfrm>
            <a:off x="691158" y="4010739"/>
            <a:ext cx="444341" cy="444341"/>
          </a:xfrm>
          <a:prstGeom prst="roundRect">
            <a:avLst>
              <a:gd name="adj" fmla="val 18668"/>
            </a:avLst>
          </a:prstGeom>
          <a:solidFill>
            <a:srgbClr val="CCEEFF"/>
          </a:solidFill>
          <a:ln w="7620">
            <a:solidFill>
              <a:srgbClr val="B2D4E5"/>
            </a:solidFill>
            <a:prstDash val="solid"/>
          </a:ln>
        </p:spPr>
      </p:sp>
      <p:sp>
        <p:nvSpPr>
          <p:cNvPr id="9" name="Text 6"/>
          <p:cNvSpPr/>
          <p:nvPr/>
        </p:nvSpPr>
        <p:spPr>
          <a:xfrm>
            <a:off x="825103" y="4077295"/>
            <a:ext cx="176451" cy="311110"/>
          </a:xfrm>
          <a:prstGeom prst="rect">
            <a:avLst/>
          </a:prstGeom>
          <a:noFill/>
          <a:ln/>
        </p:spPr>
        <p:txBody>
          <a:bodyPr wrap="none" lIns="0" tIns="0" rIns="0" bIns="0" rtlCol="0" anchor="t"/>
          <a:lstStyle/>
          <a:p>
            <a:pPr algn="ctr" indent="0" marL="0">
              <a:lnSpc>
                <a:spcPts val="2400"/>
              </a:lnSpc>
              <a:buNone/>
            </a:pPr>
            <a:r>
              <a:rPr lang="en-US" sz="2400" b="1" dirty="0">
                <a:solidFill>
                  <a:srgbClr val="272525"/>
                </a:solidFill>
                <a:latin typeface="Petrona Bold" pitchFamily="34" charset="0"/>
                <a:ea typeface="Petrona Bold" pitchFamily="34" charset="-122"/>
                <a:cs typeface="Petrona Bold" pitchFamily="34" charset="-120"/>
              </a:rPr>
              <a:t>2</a:t>
            </a:r>
            <a:endParaRPr lang="en-US" sz="2400" dirty="0"/>
          </a:p>
        </p:txBody>
      </p:sp>
      <p:sp>
        <p:nvSpPr>
          <p:cNvPr id="10" name="Text 7"/>
          <p:cNvSpPr/>
          <p:nvPr/>
        </p:nvSpPr>
        <p:spPr>
          <a:xfrm>
            <a:off x="1332905" y="4010739"/>
            <a:ext cx="2592229" cy="323969"/>
          </a:xfrm>
          <a:prstGeom prst="rect">
            <a:avLst/>
          </a:prstGeom>
          <a:noFill/>
          <a:ln/>
        </p:spPr>
        <p:txBody>
          <a:bodyPr wrap="none" lIns="0" tIns="0" rIns="0" bIns="0" rtlCol="0" anchor="t"/>
          <a:lstStyle/>
          <a:p>
            <a:pPr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Security Risks</a:t>
            </a:r>
            <a:endParaRPr lang="en-US" sz="2000" dirty="0"/>
          </a:p>
        </p:txBody>
      </p:sp>
      <p:sp>
        <p:nvSpPr>
          <p:cNvPr id="11" name="Text 8"/>
          <p:cNvSpPr/>
          <p:nvPr/>
        </p:nvSpPr>
        <p:spPr>
          <a:xfrm>
            <a:off x="1332905" y="4453176"/>
            <a:ext cx="7119938" cy="947976"/>
          </a:xfrm>
          <a:prstGeom prst="rect">
            <a:avLst/>
          </a:prstGeom>
          <a:noFill/>
          <a:ln/>
        </p:spPr>
        <p:txBody>
          <a:bodyPr wrap="square" lIns="0" tIns="0" rIns="0" bIns="0" rtlCol="0" anchor="t"/>
          <a:lstStyle/>
          <a:p>
            <a:pPr indent="0" marL="0">
              <a:lnSpc>
                <a:spcPts val="2450"/>
              </a:lnSpc>
              <a:buNone/>
            </a:pPr>
            <a:r>
              <a:rPr lang="en-US" sz="1550" dirty="0">
                <a:solidFill>
                  <a:srgbClr val="272525"/>
                </a:solidFill>
                <a:latin typeface="Inter" pitchFamily="34" charset="0"/>
                <a:ea typeface="Inter" pitchFamily="34" charset="-122"/>
                <a:cs typeface="Inter" pitchFamily="34" charset="-120"/>
              </a:rPr>
              <a:t>However, these benefits come with serious security risks as well. AI systems can be targeted by hackers who might manipulate them to make wrong decisions, leading to harmful consequences.</a:t>
            </a:r>
            <a:endParaRPr lang="en-US" sz="1550" dirty="0"/>
          </a:p>
        </p:txBody>
      </p:sp>
      <p:sp>
        <p:nvSpPr>
          <p:cNvPr id="12" name="Shape 9"/>
          <p:cNvSpPr/>
          <p:nvPr/>
        </p:nvSpPr>
        <p:spPr>
          <a:xfrm>
            <a:off x="691158" y="5820728"/>
            <a:ext cx="444341" cy="444341"/>
          </a:xfrm>
          <a:prstGeom prst="roundRect">
            <a:avLst>
              <a:gd name="adj" fmla="val 18668"/>
            </a:avLst>
          </a:prstGeom>
          <a:solidFill>
            <a:srgbClr val="CCEEFF"/>
          </a:solidFill>
          <a:ln w="7620">
            <a:solidFill>
              <a:srgbClr val="B2D4E5"/>
            </a:solidFill>
            <a:prstDash val="solid"/>
          </a:ln>
        </p:spPr>
      </p:sp>
      <p:sp>
        <p:nvSpPr>
          <p:cNvPr id="13" name="Text 10"/>
          <p:cNvSpPr/>
          <p:nvPr/>
        </p:nvSpPr>
        <p:spPr>
          <a:xfrm>
            <a:off x="825222" y="5887283"/>
            <a:ext cx="176093" cy="311110"/>
          </a:xfrm>
          <a:prstGeom prst="rect">
            <a:avLst/>
          </a:prstGeom>
          <a:noFill/>
          <a:ln/>
        </p:spPr>
        <p:txBody>
          <a:bodyPr wrap="none" lIns="0" tIns="0" rIns="0" bIns="0" rtlCol="0" anchor="t"/>
          <a:lstStyle/>
          <a:p>
            <a:pPr algn="ctr" indent="0" marL="0">
              <a:lnSpc>
                <a:spcPts val="2400"/>
              </a:lnSpc>
              <a:buNone/>
            </a:pPr>
            <a:r>
              <a:rPr lang="en-US" sz="2400" b="1" dirty="0">
                <a:solidFill>
                  <a:srgbClr val="272525"/>
                </a:solidFill>
                <a:latin typeface="Petrona Bold" pitchFamily="34" charset="0"/>
                <a:ea typeface="Petrona Bold" pitchFamily="34" charset="-122"/>
                <a:cs typeface="Petrona Bold" pitchFamily="34" charset="-120"/>
              </a:rPr>
              <a:t>3</a:t>
            </a:r>
            <a:endParaRPr lang="en-US" sz="2400" dirty="0"/>
          </a:p>
        </p:txBody>
      </p:sp>
      <p:sp>
        <p:nvSpPr>
          <p:cNvPr id="14" name="Text 11"/>
          <p:cNvSpPr/>
          <p:nvPr/>
        </p:nvSpPr>
        <p:spPr>
          <a:xfrm>
            <a:off x="1332905" y="5820728"/>
            <a:ext cx="2592229" cy="323969"/>
          </a:xfrm>
          <a:prstGeom prst="rect">
            <a:avLst/>
          </a:prstGeom>
          <a:noFill/>
          <a:ln/>
        </p:spPr>
        <p:txBody>
          <a:bodyPr wrap="none" lIns="0" tIns="0" rIns="0" bIns="0" rtlCol="0" anchor="t"/>
          <a:lstStyle/>
          <a:p>
            <a:pPr indent="0" marL="0">
              <a:lnSpc>
                <a:spcPts val="2550"/>
              </a:lnSpc>
              <a:buNone/>
            </a:pPr>
            <a:r>
              <a:rPr lang="en-US" sz="2000" b="1" dirty="0">
                <a:solidFill>
                  <a:srgbClr val="272525"/>
                </a:solidFill>
                <a:latin typeface="Petrona Bold" pitchFamily="34" charset="0"/>
                <a:ea typeface="Petrona Bold" pitchFamily="34" charset="-122"/>
                <a:cs typeface="Petrona Bold" pitchFamily="34" charset="-120"/>
              </a:rPr>
              <a:t>Protecting AI</a:t>
            </a:r>
            <a:endParaRPr lang="en-US" sz="2000" dirty="0"/>
          </a:p>
        </p:txBody>
      </p:sp>
      <p:sp>
        <p:nvSpPr>
          <p:cNvPr id="15" name="Text 12"/>
          <p:cNvSpPr/>
          <p:nvPr/>
        </p:nvSpPr>
        <p:spPr>
          <a:xfrm>
            <a:off x="1332905" y="6263164"/>
            <a:ext cx="7119938" cy="1263968"/>
          </a:xfrm>
          <a:prstGeom prst="rect">
            <a:avLst/>
          </a:prstGeom>
          <a:noFill/>
          <a:ln/>
        </p:spPr>
        <p:txBody>
          <a:bodyPr wrap="square" lIns="0" tIns="0" rIns="0" bIns="0" rtlCol="0" anchor="t"/>
          <a:lstStyle/>
          <a:p>
            <a:pPr indent="0" marL="0">
              <a:lnSpc>
                <a:spcPts val="2450"/>
              </a:lnSpc>
              <a:buNone/>
            </a:pPr>
            <a:r>
              <a:rPr lang="en-US" sz="1550" dirty="0">
                <a:solidFill>
                  <a:srgbClr val="272525"/>
                </a:solidFill>
                <a:latin typeface="Inter" pitchFamily="34" charset="0"/>
                <a:ea typeface="Inter" pitchFamily="34" charset="-122"/>
                <a:cs typeface="Inter" pitchFamily="34" charset="-120"/>
              </a:rPr>
              <a:t>Protecting AI from these threats is crucial, as its misuse can have wide-reaching impacts on society. As AI continues to grow, ensuring its security will be essential to maintaining trust and safety in our increasingly digital world.</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764149"/>
            <a:ext cx="12902327" cy="1619964"/>
          </a:xfrm>
          <a:prstGeom prst="rect">
            <a:avLst/>
          </a:prstGeom>
          <a:noFill/>
          <a:ln/>
        </p:spPr>
        <p:txBody>
          <a:bodyPr wrap="square" lIns="0" tIns="0" rIns="0" bIns="0" rtlCol="0" anchor="t"/>
          <a:lstStyle/>
          <a:p>
            <a:pPr indent="0" marL="0">
              <a:lnSpc>
                <a:spcPts val="6350"/>
              </a:lnSpc>
              <a:buNone/>
            </a:pPr>
            <a:r>
              <a:rPr lang="en-US" sz="5100" b="1" dirty="0">
                <a:solidFill>
                  <a:srgbClr val="000000"/>
                </a:solidFill>
                <a:latin typeface="Petrona Bold" pitchFamily="34" charset="0"/>
                <a:ea typeface="Petrona Bold" pitchFamily="34" charset="-122"/>
                <a:cs typeface="Petrona Bold" pitchFamily="34" charset="-120"/>
              </a:rPr>
              <a:t>Potential Vulnerabilities and Security Risks of AI</a:t>
            </a:r>
            <a:endParaRPr lang="en-US" sz="5100" dirty="0"/>
          </a:p>
        </p:txBody>
      </p:sp>
      <p:sp>
        <p:nvSpPr>
          <p:cNvPr id="3" name="Text 1"/>
          <p:cNvSpPr/>
          <p:nvPr/>
        </p:nvSpPr>
        <p:spPr>
          <a:xfrm>
            <a:off x="864037" y="4001214"/>
            <a:ext cx="3349228" cy="405051"/>
          </a:xfrm>
          <a:prstGeom prst="rect">
            <a:avLst/>
          </a:prstGeom>
          <a:noFill/>
          <a:ln/>
        </p:spPr>
        <p:txBody>
          <a:bodyPr wrap="none" lIns="0" tIns="0" rIns="0" bIns="0" rtlCol="0" anchor="t"/>
          <a:lstStyle/>
          <a:p>
            <a:pPr indent="0" marL="0">
              <a:lnSpc>
                <a:spcPts val="3150"/>
              </a:lnSpc>
              <a:buNone/>
            </a:pPr>
            <a:r>
              <a:rPr lang="en-US" sz="2550" b="1" dirty="0">
                <a:solidFill>
                  <a:srgbClr val="000000"/>
                </a:solidFill>
                <a:latin typeface="Petrona Bold" pitchFamily="34" charset="0"/>
                <a:ea typeface="Petrona Bold" pitchFamily="34" charset="-122"/>
                <a:cs typeface="Petrona Bold" pitchFamily="34" charset="-120"/>
              </a:rPr>
              <a:t>Data Privacy Concerns</a:t>
            </a:r>
            <a:endParaRPr lang="en-US" sz="2550" dirty="0"/>
          </a:p>
        </p:txBody>
      </p:sp>
      <p:sp>
        <p:nvSpPr>
          <p:cNvPr id="4" name="Text 2"/>
          <p:cNvSpPr/>
          <p:nvPr/>
        </p:nvSpPr>
        <p:spPr>
          <a:xfrm>
            <a:off x="864037" y="4653082"/>
            <a:ext cx="3898821" cy="790099"/>
          </a:xfrm>
          <a:prstGeom prst="rect">
            <a:avLst/>
          </a:prstGeom>
          <a:noFill/>
          <a:ln/>
        </p:spPr>
        <p:txBody>
          <a:bodyPr wrap="square" lIns="0" tIns="0" rIns="0" bIns="0" rtlCol="0" anchor="t"/>
          <a:lstStyle/>
          <a:p>
            <a:pPr indent="0" marL="0">
              <a:lnSpc>
                <a:spcPts val="3100"/>
              </a:lnSpc>
              <a:buNone/>
            </a:pPr>
            <a:r>
              <a:rPr lang="en-US" sz="1900" dirty="0">
                <a:solidFill>
                  <a:srgbClr val="272525"/>
                </a:solidFill>
                <a:latin typeface="Inter" pitchFamily="34" charset="0"/>
                <a:ea typeface="Inter" pitchFamily="34" charset="-122"/>
                <a:cs typeface="Inter" pitchFamily="34" charset="-120"/>
              </a:rPr>
              <a:t>Protecting sensitive information from being exposed or misused.</a:t>
            </a:r>
            <a:endParaRPr lang="en-US" sz="1900" dirty="0"/>
          </a:p>
        </p:txBody>
      </p:sp>
      <p:sp>
        <p:nvSpPr>
          <p:cNvPr id="5" name="Text 3"/>
          <p:cNvSpPr/>
          <p:nvPr/>
        </p:nvSpPr>
        <p:spPr>
          <a:xfrm>
            <a:off x="5372695" y="4001214"/>
            <a:ext cx="3898821" cy="810101"/>
          </a:xfrm>
          <a:prstGeom prst="rect">
            <a:avLst/>
          </a:prstGeom>
          <a:noFill/>
          <a:ln/>
        </p:spPr>
        <p:txBody>
          <a:bodyPr wrap="square" lIns="0" tIns="0" rIns="0" bIns="0" rtlCol="0" anchor="t"/>
          <a:lstStyle/>
          <a:p>
            <a:pPr indent="0" marL="0">
              <a:lnSpc>
                <a:spcPts val="3150"/>
              </a:lnSpc>
              <a:buNone/>
            </a:pPr>
            <a:r>
              <a:rPr lang="en-US" sz="2550" b="1" dirty="0">
                <a:solidFill>
                  <a:srgbClr val="000000"/>
                </a:solidFill>
                <a:latin typeface="Petrona Bold" pitchFamily="34" charset="0"/>
                <a:ea typeface="Petrona Bold" pitchFamily="34" charset="-122"/>
                <a:cs typeface="Petrona Bold" pitchFamily="34" charset="-120"/>
              </a:rPr>
              <a:t>Unauthorized Access and Data Breaches</a:t>
            </a:r>
            <a:endParaRPr lang="en-US" sz="2550" dirty="0"/>
          </a:p>
        </p:txBody>
      </p:sp>
      <p:sp>
        <p:nvSpPr>
          <p:cNvPr id="6" name="Text 4"/>
          <p:cNvSpPr/>
          <p:nvPr/>
        </p:nvSpPr>
        <p:spPr>
          <a:xfrm>
            <a:off x="5372695" y="5058132"/>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272525"/>
                </a:solidFill>
                <a:latin typeface="Inter" pitchFamily="34" charset="0"/>
                <a:ea typeface="Inter" pitchFamily="34" charset="-122"/>
                <a:cs typeface="Inter" pitchFamily="34" charset="-120"/>
              </a:rPr>
              <a:t>Preventing hackers from breaking into systems and stealing data.</a:t>
            </a:r>
            <a:endParaRPr lang="en-US" sz="1900" dirty="0"/>
          </a:p>
        </p:txBody>
      </p:sp>
      <p:sp>
        <p:nvSpPr>
          <p:cNvPr id="7" name="Text 5"/>
          <p:cNvSpPr/>
          <p:nvPr/>
        </p:nvSpPr>
        <p:spPr>
          <a:xfrm>
            <a:off x="9881354" y="4001214"/>
            <a:ext cx="3627834" cy="405051"/>
          </a:xfrm>
          <a:prstGeom prst="rect">
            <a:avLst/>
          </a:prstGeom>
          <a:noFill/>
          <a:ln/>
        </p:spPr>
        <p:txBody>
          <a:bodyPr wrap="none" lIns="0" tIns="0" rIns="0" bIns="0" rtlCol="0" anchor="t"/>
          <a:lstStyle/>
          <a:p>
            <a:pPr indent="0" marL="0">
              <a:lnSpc>
                <a:spcPts val="3150"/>
              </a:lnSpc>
              <a:buNone/>
            </a:pPr>
            <a:r>
              <a:rPr lang="en-US" sz="2550" b="1" dirty="0">
                <a:solidFill>
                  <a:srgbClr val="000000"/>
                </a:solidFill>
                <a:latin typeface="Petrona Bold" pitchFamily="34" charset="0"/>
                <a:ea typeface="Petrona Bold" pitchFamily="34" charset="-122"/>
                <a:cs typeface="Petrona Bold" pitchFamily="34" charset="-120"/>
              </a:rPr>
              <a:t>Bias and Discrimination</a:t>
            </a:r>
            <a:endParaRPr lang="en-US" sz="2550" dirty="0"/>
          </a:p>
        </p:txBody>
      </p:sp>
      <p:sp>
        <p:nvSpPr>
          <p:cNvPr id="8" name="Text 6"/>
          <p:cNvSpPr/>
          <p:nvPr/>
        </p:nvSpPr>
        <p:spPr>
          <a:xfrm>
            <a:off x="9881354" y="4653082"/>
            <a:ext cx="3898821" cy="1185148"/>
          </a:xfrm>
          <a:prstGeom prst="rect">
            <a:avLst/>
          </a:prstGeom>
          <a:noFill/>
          <a:ln/>
        </p:spPr>
        <p:txBody>
          <a:bodyPr wrap="square" lIns="0" tIns="0" rIns="0" bIns="0" rtlCol="0" anchor="t"/>
          <a:lstStyle/>
          <a:p>
            <a:pPr indent="0" marL="0">
              <a:lnSpc>
                <a:spcPts val="3100"/>
              </a:lnSpc>
              <a:buNone/>
            </a:pPr>
            <a:r>
              <a:rPr lang="en-US" sz="1900" dirty="0">
                <a:solidFill>
                  <a:srgbClr val="272525"/>
                </a:solidFill>
                <a:latin typeface="Inter" pitchFamily="34" charset="0"/>
                <a:ea typeface="Inter" pitchFamily="34" charset="-122"/>
                <a:cs typeface="Inter" pitchFamily="34" charset="-120"/>
              </a:rPr>
              <a:t>Avoiding unfair treatment or decisions by AI based on biased data.</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76024" y="912376"/>
            <a:ext cx="7991951" cy="1080135"/>
          </a:xfrm>
          <a:prstGeom prst="rect">
            <a:avLst/>
          </a:prstGeom>
          <a:noFill/>
          <a:ln/>
        </p:spPr>
        <p:txBody>
          <a:bodyPr wrap="square" lIns="0" tIns="0" rIns="0" bIns="0" rtlCol="0" anchor="t"/>
          <a:lstStyle/>
          <a:p>
            <a:pPr indent="0" marL="0">
              <a:lnSpc>
                <a:spcPts val="4250"/>
              </a:lnSpc>
              <a:buNone/>
            </a:pPr>
            <a:r>
              <a:rPr lang="en-US" sz="3400" b="1" dirty="0">
                <a:solidFill>
                  <a:srgbClr val="000000"/>
                </a:solidFill>
                <a:latin typeface="Petrona Bold" pitchFamily="34" charset="0"/>
                <a:ea typeface="Petrona Bold" pitchFamily="34" charset="-122"/>
                <a:cs typeface="Petrona Bold" pitchFamily="34" charset="-120"/>
              </a:rPr>
              <a:t>Statistics on AI-related Security Incidents and their Impacts</a:t>
            </a:r>
            <a:endParaRPr lang="en-US" sz="3400" dirty="0"/>
          </a:p>
        </p:txBody>
      </p:sp>
      <p:sp>
        <p:nvSpPr>
          <p:cNvPr id="4" name="Shape 1"/>
          <p:cNvSpPr/>
          <p:nvPr/>
        </p:nvSpPr>
        <p:spPr>
          <a:xfrm>
            <a:off x="576024" y="2239328"/>
            <a:ext cx="7991951" cy="5077778"/>
          </a:xfrm>
          <a:prstGeom prst="roundRect">
            <a:avLst>
              <a:gd name="adj" fmla="val 1361"/>
            </a:avLst>
          </a:prstGeom>
          <a:noFill/>
          <a:ln w="7620">
            <a:solidFill>
              <a:srgbClr val="000000">
                <a:alpha val="8000"/>
              </a:srgbClr>
            </a:solidFill>
            <a:prstDash val="solid"/>
          </a:ln>
        </p:spPr>
      </p:sp>
      <p:sp>
        <p:nvSpPr>
          <p:cNvPr id="5" name="Shape 2"/>
          <p:cNvSpPr/>
          <p:nvPr/>
        </p:nvSpPr>
        <p:spPr>
          <a:xfrm>
            <a:off x="583644" y="2246948"/>
            <a:ext cx="7976711" cy="475893"/>
          </a:xfrm>
          <a:prstGeom prst="rect">
            <a:avLst/>
          </a:prstGeom>
          <a:solidFill>
            <a:srgbClr val="FFFFFF">
              <a:alpha val="4000"/>
            </a:srgbClr>
          </a:solidFill>
          <a:ln/>
        </p:spPr>
      </p:sp>
      <p:sp>
        <p:nvSpPr>
          <p:cNvPr id="6" name="Text 3"/>
          <p:cNvSpPr/>
          <p:nvPr/>
        </p:nvSpPr>
        <p:spPr>
          <a:xfrm>
            <a:off x="748189" y="2353270"/>
            <a:ext cx="3655457" cy="263247"/>
          </a:xfrm>
          <a:prstGeom prst="rect">
            <a:avLst/>
          </a:prstGeom>
          <a:noFill/>
          <a:ln/>
        </p:spPr>
        <p:txBody>
          <a:bodyPr wrap="non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Category</a:t>
            </a:r>
            <a:endParaRPr lang="en-US" sz="1250" dirty="0"/>
          </a:p>
        </p:txBody>
      </p:sp>
      <p:sp>
        <p:nvSpPr>
          <p:cNvPr id="7" name="Text 4"/>
          <p:cNvSpPr/>
          <p:nvPr/>
        </p:nvSpPr>
        <p:spPr>
          <a:xfrm>
            <a:off x="4740354" y="2353270"/>
            <a:ext cx="3655457" cy="263247"/>
          </a:xfrm>
          <a:prstGeom prst="rect">
            <a:avLst/>
          </a:prstGeom>
          <a:noFill/>
          <a:ln/>
        </p:spPr>
        <p:txBody>
          <a:bodyPr wrap="non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Details</a:t>
            </a:r>
            <a:endParaRPr lang="en-US" sz="1250" dirty="0"/>
          </a:p>
        </p:txBody>
      </p:sp>
      <p:sp>
        <p:nvSpPr>
          <p:cNvPr id="8" name="Shape 5"/>
          <p:cNvSpPr/>
          <p:nvPr/>
        </p:nvSpPr>
        <p:spPr>
          <a:xfrm>
            <a:off x="583644" y="2722840"/>
            <a:ext cx="7976711" cy="1265634"/>
          </a:xfrm>
          <a:prstGeom prst="rect">
            <a:avLst/>
          </a:prstGeom>
          <a:solidFill>
            <a:srgbClr val="000000">
              <a:alpha val="4000"/>
            </a:srgbClr>
          </a:solidFill>
          <a:ln/>
        </p:spPr>
      </p:sp>
      <p:sp>
        <p:nvSpPr>
          <p:cNvPr id="9" name="Text 6"/>
          <p:cNvSpPr/>
          <p:nvPr/>
        </p:nvSpPr>
        <p:spPr>
          <a:xfrm>
            <a:off x="748189" y="2829163"/>
            <a:ext cx="3655457" cy="263247"/>
          </a:xfrm>
          <a:prstGeom prst="rect">
            <a:avLst/>
          </a:prstGeom>
          <a:noFill/>
          <a:ln/>
        </p:spPr>
        <p:txBody>
          <a:bodyPr wrap="non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Frequency of AI Security Incidents</a:t>
            </a:r>
            <a:endParaRPr lang="en-US" sz="1250" dirty="0"/>
          </a:p>
        </p:txBody>
      </p:sp>
      <p:sp>
        <p:nvSpPr>
          <p:cNvPr id="10" name="Text 7"/>
          <p:cNvSpPr/>
          <p:nvPr/>
        </p:nvSpPr>
        <p:spPr>
          <a:xfrm>
            <a:off x="4740354" y="2829163"/>
            <a:ext cx="3655457" cy="1052989"/>
          </a:xfrm>
          <a:prstGeom prst="rect">
            <a:avLst/>
          </a:prstGeom>
          <a:noFill/>
          <a:ln/>
        </p:spPr>
        <p:txBody>
          <a:bodyPr wrap="squar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- 41% of organizations reported experiencing an AI-related security incident within the past year (Gartner, 2023). - 162% increase in AI security incidents from 2020 to 2023.</a:t>
            </a:r>
            <a:endParaRPr lang="en-US" sz="1250" dirty="0"/>
          </a:p>
        </p:txBody>
      </p:sp>
      <p:sp>
        <p:nvSpPr>
          <p:cNvPr id="11" name="Shape 8"/>
          <p:cNvSpPr/>
          <p:nvPr/>
        </p:nvSpPr>
        <p:spPr>
          <a:xfrm>
            <a:off x="583644" y="3988475"/>
            <a:ext cx="7976711" cy="1528882"/>
          </a:xfrm>
          <a:prstGeom prst="rect">
            <a:avLst/>
          </a:prstGeom>
          <a:solidFill>
            <a:srgbClr val="FFFFFF">
              <a:alpha val="4000"/>
            </a:srgbClr>
          </a:solidFill>
          <a:ln/>
        </p:spPr>
      </p:sp>
      <p:sp>
        <p:nvSpPr>
          <p:cNvPr id="12" name="Text 9"/>
          <p:cNvSpPr/>
          <p:nvPr/>
        </p:nvSpPr>
        <p:spPr>
          <a:xfrm>
            <a:off x="748189" y="4094798"/>
            <a:ext cx="3655457" cy="263247"/>
          </a:xfrm>
          <a:prstGeom prst="rect">
            <a:avLst/>
          </a:prstGeom>
          <a:noFill/>
          <a:ln/>
        </p:spPr>
        <p:txBody>
          <a:bodyPr wrap="non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Types of AI Security Incidents</a:t>
            </a:r>
            <a:endParaRPr lang="en-US" sz="1250" dirty="0"/>
          </a:p>
        </p:txBody>
      </p:sp>
      <p:sp>
        <p:nvSpPr>
          <p:cNvPr id="13" name="Text 10"/>
          <p:cNvSpPr/>
          <p:nvPr/>
        </p:nvSpPr>
        <p:spPr>
          <a:xfrm>
            <a:off x="4740354" y="4094798"/>
            <a:ext cx="3655457" cy="1316236"/>
          </a:xfrm>
          <a:prstGeom prst="rect">
            <a:avLst/>
          </a:prstGeom>
          <a:noFill/>
          <a:ln/>
        </p:spPr>
        <p:txBody>
          <a:bodyPr wrap="squar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 Data poisoning attacks: 30% - Model inversion and extraction attempts: 25% - Adversarial attacks: 20% - Prompt injection attacks (GenAI): 15% - Other attacks (model theft, API abuse): 10%</a:t>
            </a:r>
            <a:endParaRPr lang="en-US" sz="1250" dirty="0"/>
          </a:p>
        </p:txBody>
      </p:sp>
      <p:sp>
        <p:nvSpPr>
          <p:cNvPr id="14" name="Shape 11"/>
          <p:cNvSpPr/>
          <p:nvPr/>
        </p:nvSpPr>
        <p:spPr>
          <a:xfrm>
            <a:off x="583644" y="5517356"/>
            <a:ext cx="7976711" cy="1792129"/>
          </a:xfrm>
          <a:prstGeom prst="rect">
            <a:avLst/>
          </a:prstGeom>
          <a:solidFill>
            <a:srgbClr val="000000">
              <a:alpha val="4000"/>
            </a:srgbClr>
          </a:solidFill>
          <a:ln/>
        </p:spPr>
      </p:sp>
      <p:sp>
        <p:nvSpPr>
          <p:cNvPr id="15" name="Text 12"/>
          <p:cNvSpPr/>
          <p:nvPr/>
        </p:nvSpPr>
        <p:spPr>
          <a:xfrm>
            <a:off x="748189" y="5623679"/>
            <a:ext cx="3655457" cy="263247"/>
          </a:xfrm>
          <a:prstGeom prst="rect">
            <a:avLst/>
          </a:prstGeom>
          <a:noFill/>
          <a:ln/>
        </p:spPr>
        <p:txBody>
          <a:bodyPr wrap="non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Impact on Different Sectors</a:t>
            </a:r>
            <a:endParaRPr lang="en-US" sz="1250" dirty="0"/>
          </a:p>
        </p:txBody>
      </p:sp>
      <p:sp>
        <p:nvSpPr>
          <p:cNvPr id="16" name="Text 13"/>
          <p:cNvSpPr/>
          <p:nvPr/>
        </p:nvSpPr>
        <p:spPr>
          <a:xfrm>
            <a:off x="4740354" y="5623679"/>
            <a:ext cx="3655457" cy="1579483"/>
          </a:xfrm>
          <a:prstGeom prst="rect">
            <a:avLst/>
          </a:prstGeom>
          <a:noFill/>
          <a:ln/>
        </p:spPr>
        <p:txBody>
          <a:bodyPr wrap="square" lIns="0" tIns="0" rIns="0" bIns="0" rtlCol="0" anchor="t"/>
          <a:lstStyle/>
          <a:p>
            <a:pPr indent="0" marL="0">
              <a:lnSpc>
                <a:spcPts val="2050"/>
              </a:lnSpc>
              <a:buNone/>
            </a:pPr>
            <a:r>
              <a:rPr lang="en-US" sz="1250" dirty="0">
                <a:solidFill>
                  <a:srgbClr val="272525"/>
                </a:solidFill>
                <a:latin typeface="Inter" pitchFamily="34" charset="0"/>
                <a:ea typeface="Inter" pitchFamily="34" charset="-122"/>
                <a:cs typeface="Inter" pitchFamily="34" charset="-120"/>
              </a:rPr>
              <a:t>- Financial Services: 38% of firms reported financial losses due to AI security breaches. - Healthcare: 28% experienced data privacy violations related to AI. - Manufacturing: 33% faced disruptions in AI-driven processes. - Retail: 35% reported reputational damage.</a:t>
            </a:r>
            <a:endParaRPr lang="en-US" sz="12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17101" y="485894"/>
            <a:ext cx="7909798" cy="1157288"/>
          </a:xfrm>
          <a:prstGeom prst="rect">
            <a:avLst/>
          </a:prstGeom>
          <a:noFill/>
          <a:ln/>
        </p:spPr>
        <p:txBody>
          <a:bodyPr wrap="square" lIns="0" tIns="0" rIns="0" bIns="0" rtlCol="0" anchor="t"/>
          <a:lstStyle/>
          <a:p>
            <a:pPr indent="0" marL="0">
              <a:lnSpc>
                <a:spcPts val="4550"/>
              </a:lnSpc>
              <a:buNone/>
            </a:pPr>
            <a:r>
              <a:rPr lang="en-US" sz="3600" b="1" dirty="0">
                <a:solidFill>
                  <a:srgbClr val="000000"/>
                </a:solidFill>
                <a:latin typeface="Petrona Bold" pitchFamily="34" charset="0"/>
                <a:ea typeface="Petrona Bold" pitchFamily="34" charset="-122"/>
                <a:cs typeface="Petrona Bold" pitchFamily="34" charset="-120"/>
              </a:rPr>
              <a:t>Limitations in Current Security Mechanisms to Safeguard AI</a:t>
            </a:r>
            <a:endParaRPr lang="en-US" sz="3600" dirty="0"/>
          </a:p>
        </p:txBody>
      </p:sp>
      <p:sp>
        <p:nvSpPr>
          <p:cNvPr id="4" name="Shape 1"/>
          <p:cNvSpPr/>
          <p:nvPr/>
        </p:nvSpPr>
        <p:spPr>
          <a:xfrm>
            <a:off x="617101" y="1907619"/>
            <a:ext cx="7909798" cy="1326833"/>
          </a:xfrm>
          <a:prstGeom prst="roundRect">
            <a:avLst>
              <a:gd name="adj" fmla="val 5582"/>
            </a:avLst>
          </a:prstGeom>
          <a:solidFill>
            <a:srgbClr val="CCEEFF"/>
          </a:solidFill>
          <a:ln w="7620">
            <a:solidFill>
              <a:srgbClr val="B2D4E5"/>
            </a:solidFill>
            <a:prstDash val="solid"/>
          </a:ln>
        </p:spPr>
      </p:sp>
      <p:sp>
        <p:nvSpPr>
          <p:cNvPr id="5" name="Text 2"/>
          <p:cNvSpPr/>
          <p:nvPr/>
        </p:nvSpPr>
        <p:spPr>
          <a:xfrm>
            <a:off x="800933" y="2091452"/>
            <a:ext cx="2314218" cy="289322"/>
          </a:xfrm>
          <a:prstGeom prst="rect">
            <a:avLst/>
          </a:prstGeom>
          <a:noFill/>
          <a:ln/>
        </p:spPr>
        <p:txBody>
          <a:bodyPr wrap="none" lIns="0" tIns="0" rIns="0" bIns="0" rtlCol="0" anchor="t"/>
          <a:lstStyle/>
          <a:p>
            <a:pPr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Limited Visibility</a:t>
            </a:r>
            <a:endParaRPr lang="en-US" sz="1800" dirty="0"/>
          </a:p>
        </p:txBody>
      </p:sp>
      <p:sp>
        <p:nvSpPr>
          <p:cNvPr id="6" name="Text 3"/>
          <p:cNvSpPr/>
          <p:nvPr/>
        </p:nvSpPr>
        <p:spPr>
          <a:xfrm>
            <a:off x="800933" y="2486501"/>
            <a:ext cx="7542133" cy="564118"/>
          </a:xfrm>
          <a:prstGeom prst="rect">
            <a:avLst/>
          </a:prstGeom>
          <a:noFill/>
          <a:ln/>
        </p:spPr>
        <p:txBody>
          <a:bodyPr wrap="square" lIns="0" tIns="0" rIns="0" bIns="0" rtlCol="0" anchor="t"/>
          <a:lstStyle/>
          <a:p>
            <a:pPr indent="0" marL="0">
              <a:lnSpc>
                <a:spcPts val="2200"/>
              </a:lnSpc>
              <a:buNone/>
            </a:pPr>
            <a:r>
              <a:rPr lang="en-US" sz="1350" dirty="0">
                <a:solidFill>
                  <a:srgbClr val="272525"/>
                </a:solidFill>
                <a:latin typeface="Inter" pitchFamily="34" charset="0"/>
                <a:ea typeface="Inter" pitchFamily="34" charset="-122"/>
                <a:cs typeface="Inter" pitchFamily="34" charset="-120"/>
              </a:rPr>
              <a:t>Traditional security mechanisms operate at the network or system level. Lack of insight into AI model internals and data processing.</a:t>
            </a:r>
            <a:endParaRPr lang="en-US" sz="1350" dirty="0"/>
          </a:p>
        </p:txBody>
      </p:sp>
      <p:sp>
        <p:nvSpPr>
          <p:cNvPr id="7" name="Shape 4"/>
          <p:cNvSpPr/>
          <p:nvPr/>
        </p:nvSpPr>
        <p:spPr>
          <a:xfrm>
            <a:off x="617101" y="3410664"/>
            <a:ext cx="7909798" cy="1326833"/>
          </a:xfrm>
          <a:prstGeom prst="roundRect">
            <a:avLst>
              <a:gd name="adj" fmla="val 5582"/>
            </a:avLst>
          </a:prstGeom>
          <a:solidFill>
            <a:srgbClr val="CCEEFF"/>
          </a:solidFill>
          <a:ln w="7620">
            <a:solidFill>
              <a:srgbClr val="B2D4E5"/>
            </a:solidFill>
            <a:prstDash val="solid"/>
          </a:ln>
        </p:spPr>
      </p:sp>
      <p:sp>
        <p:nvSpPr>
          <p:cNvPr id="8" name="Text 5"/>
          <p:cNvSpPr/>
          <p:nvPr/>
        </p:nvSpPr>
        <p:spPr>
          <a:xfrm>
            <a:off x="800933" y="3594497"/>
            <a:ext cx="2314218" cy="289322"/>
          </a:xfrm>
          <a:prstGeom prst="rect">
            <a:avLst/>
          </a:prstGeom>
          <a:noFill/>
          <a:ln/>
        </p:spPr>
        <p:txBody>
          <a:bodyPr wrap="none" lIns="0" tIns="0" rIns="0" bIns="0" rtlCol="0" anchor="t"/>
          <a:lstStyle/>
          <a:p>
            <a:pPr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Inadequate Handling</a:t>
            </a:r>
            <a:endParaRPr lang="en-US" sz="1800" dirty="0"/>
          </a:p>
        </p:txBody>
      </p:sp>
      <p:sp>
        <p:nvSpPr>
          <p:cNvPr id="9" name="Text 6"/>
          <p:cNvSpPr/>
          <p:nvPr/>
        </p:nvSpPr>
        <p:spPr>
          <a:xfrm>
            <a:off x="800933" y="3989546"/>
            <a:ext cx="7542133" cy="564118"/>
          </a:xfrm>
          <a:prstGeom prst="rect">
            <a:avLst/>
          </a:prstGeom>
          <a:noFill/>
          <a:ln/>
        </p:spPr>
        <p:txBody>
          <a:bodyPr wrap="square" lIns="0" tIns="0" rIns="0" bIns="0" rtlCol="0" anchor="t"/>
          <a:lstStyle/>
          <a:p>
            <a:pPr indent="0" marL="0">
              <a:lnSpc>
                <a:spcPts val="2200"/>
              </a:lnSpc>
              <a:buNone/>
            </a:pPr>
            <a:r>
              <a:rPr lang="en-US" sz="1350" dirty="0">
                <a:solidFill>
                  <a:srgbClr val="272525"/>
                </a:solidFill>
                <a:latin typeface="Inter" pitchFamily="34" charset="0"/>
                <a:ea typeface="Inter" pitchFamily="34" charset="-122"/>
                <a:cs typeface="Inter" pitchFamily="34" charset="-120"/>
              </a:rPr>
              <a:t>Struggles to analyse complex AI inputs like images or natural language. Unable to evaluate the safety of AI-generated content.</a:t>
            </a:r>
            <a:endParaRPr lang="en-US" sz="1350" dirty="0"/>
          </a:p>
        </p:txBody>
      </p:sp>
      <p:sp>
        <p:nvSpPr>
          <p:cNvPr id="10" name="Shape 7"/>
          <p:cNvSpPr/>
          <p:nvPr/>
        </p:nvSpPr>
        <p:spPr>
          <a:xfrm>
            <a:off x="617101" y="4913709"/>
            <a:ext cx="7909798" cy="1326833"/>
          </a:xfrm>
          <a:prstGeom prst="roundRect">
            <a:avLst>
              <a:gd name="adj" fmla="val 5582"/>
            </a:avLst>
          </a:prstGeom>
          <a:solidFill>
            <a:srgbClr val="CCEEFF"/>
          </a:solidFill>
          <a:ln w="7620">
            <a:solidFill>
              <a:srgbClr val="B2D4E5"/>
            </a:solidFill>
            <a:prstDash val="solid"/>
          </a:ln>
        </p:spPr>
      </p:sp>
      <p:sp>
        <p:nvSpPr>
          <p:cNvPr id="11" name="Text 8"/>
          <p:cNvSpPr/>
          <p:nvPr/>
        </p:nvSpPr>
        <p:spPr>
          <a:xfrm>
            <a:off x="800933" y="5097542"/>
            <a:ext cx="2772370" cy="289322"/>
          </a:xfrm>
          <a:prstGeom prst="rect">
            <a:avLst/>
          </a:prstGeom>
          <a:noFill/>
          <a:ln/>
        </p:spPr>
        <p:txBody>
          <a:bodyPr wrap="none" lIns="0" tIns="0" rIns="0" bIns="0" rtlCol="0" anchor="t"/>
          <a:lstStyle/>
          <a:p>
            <a:pPr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Lack of Adaptive Learning</a:t>
            </a:r>
            <a:endParaRPr lang="en-US" sz="1800" dirty="0"/>
          </a:p>
        </p:txBody>
      </p:sp>
      <p:sp>
        <p:nvSpPr>
          <p:cNvPr id="12" name="Text 9"/>
          <p:cNvSpPr/>
          <p:nvPr/>
        </p:nvSpPr>
        <p:spPr>
          <a:xfrm>
            <a:off x="800933" y="5492591"/>
            <a:ext cx="7542133" cy="564118"/>
          </a:xfrm>
          <a:prstGeom prst="rect">
            <a:avLst/>
          </a:prstGeom>
          <a:noFill/>
          <a:ln/>
        </p:spPr>
        <p:txBody>
          <a:bodyPr wrap="square" lIns="0" tIns="0" rIns="0" bIns="0" rtlCol="0" anchor="t"/>
          <a:lstStyle/>
          <a:p>
            <a:pPr indent="0" marL="0">
              <a:lnSpc>
                <a:spcPts val="2200"/>
              </a:lnSpc>
              <a:buNone/>
            </a:pPr>
            <a:r>
              <a:rPr lang="en-US" sz="1350" dirty="0">
                <a:solidFill>
                  <a:srgbClr val="272525"/>
                </a:solidFill>
                <a:latin typeface="Inter" pitchFamily="34" charset="0"/>
                <a:ea typeface="Inter" pitchFamily="34" charset="-122"/>
                <a:cs typeface="Inter" pitchFamily="34" charset="-120"/>
              </a:rPr>
              <a:t>Most security tools don't use AI to improve their own performance. Unable to anticipate new threats based on observed patterns.</a:t>
            </a:r>
            <a:endParaRPr lang="en-US" sz="1350" dirty="0"/>
          </a:p>
        </p:txBody>
      </p:sp>
      <p:sp>
        <p:nvSpPr>
          <p:cNvPr id="13" name="Shape 10"/>
          <p:cNvSpPr/>
          <p:nvPr/>
        </p:nvSpPr>
        <p:spPr>
          <a:xfrm>
            <a:off x="617101" y="6416754"/>
            <a:ext cx="7909798" cy="1326833"/>
          </a:xfrm>
          <a:prstGeom prst="roundRect">
            <a:avLst>
              <a:gd name="adj" fmla="val 5582"/>
            </a:avLst>
          </a:prstGeom>
          <a:solidFill>
            <a:srgbClr val="CCEEFF"/>
          </a:solidFill>
          <a:ln w="7620">
            <a:solidFill>
              <a:srgbClr val="B2D4E5"/>
            </a:solidFill>
            <a:prstDash val="solid"/>
          </a:ln>
        </p:spPr>
      </p:sp>
      <p:sp>
        <p:nvSpPr>
          <p:cNvPr id="14" name="Text 11"/>
          <p:cNvSpPr/>
          <p:nvPr/>
        </p:nvSpPr>
        <p:spPr>
          <a:xfrm>
            <a:off x="800933" y="6600587"/>
            <a:ext cx="2429351" cy="289322"/>
          </a:xfrm>
          <a:prstGeom prst="rect">
            <a:avLst/>
          </a:prstGeom>
          <a:noFill/>
          <a:ln/>
        </p:spPr>
        <p:txBody>
          <a:bodyPr wrap="none" lIns="0" tIns="0" rIns="0" bIns="0" rtlCol="0" anchor="t"/>
          <a:lstStyle/>
          <a:p>
            <a:pPr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Insufficient Protection</a:t>
            </a:r>
            <a:endParaRPr lang="en-US" sz="1800" dirty="0"/>
          </a:p>
        </p:txBody>
      </p:sp>
      <p:sp>
        <p:nvSpPr>
          <p:cNvPr id="15" name="Text 12"/>
          <p:cNvSpPr/>
          <p:nvPr/>
        </p:nvSpPr>
        <p:spPr>
          <a:xfrm>
            <a:off x="800933" y="6995636"/>
            <a:ext cx="7542133" cy="564118"/>
          </a:xfrm>
          <a:prstGeom prst="rect">
            <a:avLst/>
          </a:prstGeom>
          <a:noFill/>
          <a:ln/>
        </p:spPr>
        <p:txBody>
          <a:bodyPr wrap="square" lIns="0" tIns="0" rIns="0" bIns="0" rtlCol="0" anchor="t"/>
          <a:lstStyle/>
          <a:p>
            <a:pPr indent="0" marL="0">
              <a:lnSpc>
                <a:spcPts val="2200"/>
              </a:lnSpc>
              <a:buNone/>
            </a:pPr>
            <a:r>
              <a:rPr lang="en-US" sz="1350" dirty="0">
                <a:solidFill>
                  <a:srgbClr val="272525"/>
                </a:solidFill>
                <a:latin typeface="Inter" pitchFamily="34" charset="0"/>
                <a:ea typeface="Inter" pitchFamily="34" charset="-122"/>
                <a:cs typeface="Inter" pitchFamily="34" charset="-120"/>
              </a:rPr>
              <a:t>Traditional security focuses on data integrity, not subtle manipulations. It Struggles to detect malicious data that influences AI learning.</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32103" y="497086"/>
            <a:ext cx="7879794" cy="1185148"/>
          </a:xfrm>
          <a:prstGeom prst="rect">
            <a:avLst/>
          </a:prstGeom>
          <a:noFill/>
          <a:ln/>
        </p:spPr>
        <p:txBody>
          <a:bodyPr wrap="square" lIns="0" tIns="0" rIns="0" bIns="0" rtlCol="0" anchor="t"/>
          <a:lstStyle/>
          <a:p>
            <a:pPr indent="0" marL="0">
              <a:lnSpc>
                <a:spcPts val="4650"/>
              </a:lnSpc>
              <a:buNone/>
            </a:pPr>
            <a:r>
              <a:rPr lang="en-US" sz="3700" b="1" dirty="0">
                <a:solidFill>
                  <a:srgbClr val="000000"/>
                </a:solidFill>
                <a:latin typeface="Petrona Bold" pitchFamily="34" charset="0"/>
                <a:ea typeface="Petrona Bold" pitchFamily="34" charset="-122"/>
                <a:cs typeface="Petrona Bold" pitchFamily="34" charset="-120"/>
              </a:rPr>
              <a:t>Overview of Synthetic Sentries Architecture</a:t>
            </a:r>
            <a:endParaRPr lang="en-US" sz="3700" dirty="0"/>
          </a:p>
        </p:txBody>
      </p:sp>
      <p:pic>
        <p:nvPicPr>
          <p:cNvPr id="4" name="Image 1" descr="preencoded.png">    </p:cNvPr>
          <p:cNvPicPr>
            <a:picLocks noChangeAspect="1"/>
          </p:cNvPicPr>
          <p:nvPr/>
        </p:nvPicPr>
        <p:blipFill>
          <a:blip r:embed="rId2"/>
          <a:stretch>
            <a:fillRect/>
          </a:stretch>
        </p:blipFill>
        <p:spPr>
          <a:xfrm>
            <a:off x="632103" y="1953101"/>
            <a:ext cx="902970" cy="1444823"/>
          </a:xfrm>
          <a:prstGeom prst="rect">
            <a:avLst/>
          </a:prstGeom>
        </p:spPr>
      </p:pic>
      <p:sp>
        <p:nvSpPr>
          <p:cNvPr id="5" name="Text 1"/>
          <p:cNvSpPr/>
          <p:nvPr/>
        </p:nvSpPr>
        <p:spPr>
          <a:xfrm>
            <a:off x="1805940" y="2133600"/>
            <a:ext cx="2370534" cy="296228"/>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Petrona Bold" pitchFamily="34" charset="0"/>
                <a:ea typeface="Petrona Bold" pitchFamily="34" charset="-122"/>
                <a:cs typeface="Petrona Bold" pitchFamily="34" charset="-120"/>
              </a:rPr>
              <a:t>Input Layer</a:t>
            </a:r>
            <a:endParaRPr lang="en-US" sz="1850" dirty="0"/>
          </a:p>
        </p:txBody>
      </p:sp>
      <p:sp>
        <p:nvSpPr>
          <p:cNvPr id="6" name="Text 2"/>
          <p:cNvSpPr/>
          <p:nvPr/>
        </p:nvSpPr>
        <p:spPr>
          <a:xfrm>
            <a:off x="1805940" y="2538174"/>
            <a:ext cx="6705957" cy="288965"/>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This is where the system receives data from external sources.</a:t>
            </a:r>
            <a:endParaRPr lang="en-US" sz="1400" dirty="0"/>
          </a:p>
        </p:txBody>
      </p:sp>
      <p:pic>
        <p:nvPicPr>
          <p:cNvPr id="7" name="Image 2" descr="preencoded.png">    </p:cNvPr>
          <p:cNvPicPr>
            <a:picLocks noChangeAspect="1"/>
          </p:cNvPicPr>
          <p:nvPr/>
        </p:nvPicPr>
        <p:blipFill>
          <a:blip r:embed="rId3"/>
          <a:stretch>
            <a:fillRect/>
          </a:stretch>
        </p:blipFill>
        <p:spPr>
          <a:xfrm>
            <a:off x="632103" y="3397925"/>
            <a:ext cx="902970" cy="1444823"/>
          </a:xfrm>
          <a:prstGeom prst="rect">
            <a:avLst/>
          </a:prstGeom>
        </p:spPr>
      </p:pic>
      <p:sp>
        <p:nvSpPr>
          <p:cNvPr id="8" name="Text 3"/>
          <p:cNvSpPr/>
          <p:nvPr/>
        </p:nvSpPr>
        <p:spPr>
          <a:xfrm>
            <a:off x="1805940" y="3578423"/>
            <a:ext cx="2625923" cy="296228"/>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Petrona Bold" pitchFamily="34" charset="0"/>
                <a:ea typeface="Petrona Bold" pitchFamily="34" charset="-122"/>
                <a:cs typeface="Petrona Bold" pitchFamily="34" charset="-120"/>
              </a:rPr>
              <a:t>Synthetic Sentries Layer</a:t>
            </a:r>
            <a:endParaRPr lang="en-US" sz="1850" dirty="0"/>
          </a:p>
        </p:txBody>
      </p:sp>
      <p:sp>
        <p:nvSpPr>
          <p:cNvPr id="9" name="Text 4"/>
          <p:cNvSpPr/>
          <p:nvPr/>
        </p:nvSpPr>
        <p:spPr>
          <a:xfrm>
            <a:off x="1805940" y="3982998"/>
            <a:ext cx="6705957" cy="577929"/>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This central layer includes several specialized modules that work together to protect the AI system.</a:t>
            </a:r>
            <a:endParaRPr lang="en-US" sz="1400" dirty="0"/>
          </a:p>
        </p:txBody>
      </p:sp>
      <p:pic>
        <p:nvPicPr>
          <p:cNvPr id="10" name="Image 3" descr="preencoded.png">    </p:cNvPr>
          <p:cNvPicPr>
            <a:picLocks noChangeAspect="1"/>
          </p:cNvPicPr>
          <p:nvPr/>
        </p:nvPicPr>
        <p:blipFill>
          <a:blip r:embed="rId4"/>
          <a:stretch>
            <a:fillRect/>
          </a:stretch>
        </p:blipFill>
        <p:spPr>
          <a:xfrm>
            <a:off x="632103" y="4842748"/>
            <a:ext cx="902970" cy="1444823"/>
          </a:xfrm>
          <a:prstGeom prst="rect">
            <a:avLst/>
          </a:prstGeom>
        </p:spPr>
      </p:pic>
      <p:sp>
        <p:nvSpPr>
          <p:cNvPr id="11" name="Text 5"/>
          <p:cNvSpPr/>
          <p:nvPr/>
        </p:nvSpPr>
        <p:spPr>
          <a:xfrm>
            <a:off x="1805940" y="5023247"/>
            <a:ext cx="2370534" cy="296228"/>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Petrona Bold" pitchFamily="34" charset="0"/>
                <a:ea typeface="Petrona Bold" pitchFamily="34" charset="-122"/>
                <a:cs typeface="Petrona Bold" pitchFamily="34" charset="-120"/>
              </a:rPr>
              <a:t>AI System Core</a:t>
            </a:r>
            <a:endParaRPr lang="en-US" sz="1850" dirty="0"/>
          </a:p>
        </p:txBody>
      </p:sp>
      <p:sp>
        <p:nvSpPr>
          <p:cNvPr id="12" name="Text 6"/>
          <p:cNvSpPr/>
          <p:nvPr/>
        </p:nvSpPr>
        <p:spPr>
          <a:xfrm>
            <a:off x="1805940" y="5427821"/>
            <a:ext cx="6705957" cy="577929"/>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This is the heart of the system where the AI processes the input data and makes decisions.</a:t>
            </a:r>
            <a:endParaRPr lang="en-US" sz="1400" dirty="0"/>
          </a:p>
        </p:txBody>
      </p:sp>
      <p:pic>
        <p:nvPicPr>
          <p:cNvPr id="13" name="Image 4" descr="preencoded.png">    </p:cNvPr>
          <p:cNvPicPr>
            <a:picLocks noChangeAspect="1"/>
          </p:cNvPicPr>
          <p:nvPr/>
        </p:nvPicPr>
        <p:blipFill>
          <a:blip r:embed="rId5"/>
          <a:stretch>
            <a:fillRect/>
          </a:stretch>
        </p:blipFill>
        <p:spPr>
          <a:xfrm>
            <a:off x="632103" y="6287572"/>
            <a:ext cx="902970" cy="1444823"/>
          </a:xfrm>
          <a:prstGeom prst="rect">
            <a:avLst/>
          </a:prstGeom>
        </p:spPr>
      </p:pic>
      <p:sp>
        <p:nvSpPr>
          <p:cNvPr id="14" name="Text 7"/>
          <p:cNvSpPr/>
          <p:nvPr/>
        </p:nvSpPr>
        <p:spPr>
          <a:xfrm>
            <a:off x="1805940" y="6468070"/>
            <a:ext cx="2370534" cy="296228"/>
          </a:xfrm>
          <a:prstGeom prst="rect">
            <a:avLst/>
          </a:prstGeom>
          <a:noFill/>
          <a:ln/>
        </p:spPr>
        <p:txBody>
          <a:bodyPr wrap="none" lIns="0" tIns="0" rIns="0" bIns="0" rtlCol="0" anchor="t"/>
          <a:lstStyle/>
          <a:p>
            <a:pPr algn="l" indent="0" marL="0">
              <a:lnSpc>
                <a:spcPts val="2300"/>
              </a:lnSpc>
              <a:buNone/>
            </a:pPr>
            <a:r>
              <a:rPr lang="en-US" sz="1850" b="1" dirty="0">
                <a:solidFill>
                  <a:srgbClr val="272525"/>
                </a:solidFill>
                <a:latin typeface="Petrona Bold" pitchFamily="34" charset="0"/>
                <a:ea typeface="Petrona Bold" pitchFamily="34" charset="-122"/>
                <a:cs typeface="Petrona Bold" pitchFamily="34" charset="-120"/>
              </a:rPr>
              <a:t>Output Layer</a:t>
            </a:r>
            <a:endParaRPr lang="en-US" sz="1850" dirty="0"/>
          </a:p>
        </p:txBody>
      </p:sp>
      <p:sp>
        <p:nvSpPr>
          <p:cNvPr id="15" name="Text 8"/>
          <p:cNvSpPr/>
          <p:nvPr/>
        </p:nvSpPr>
        <p:spPr>
          <a:xfrm>
            <a:off x="1805940" y="6872645"/>
            <a:ext cx="6705957" cy="577929"/>
          </a:xfrm>
          <a:prstGeom prst="rect">
            <a:avLst/>
          </a:prstGeom>
          <a:noFill/>
          <a:ln/>
        </p:spPr>
        <p:txBody>
          <a:bodyPr wrap="squar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The processed information or decisions made by the AI are delivered through this layer.</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0930" y="605790"/>
            <a:ext cx="8981361" cy="722828"/>
          </a:xfrm>
          <a:prstGeom prst="rect">
            <a:avLst/>
          </a:prstGeom>
          <a:noFill/>
          <a:ln/>
        </p:spPr>
        <p:txBody>
          <a:bodyPr wrap="none" lIns="0" tIns="0" rIns="0" bIns="0" rtlCol="0" anchor="t"/>
          <a:lstStyle/>
          <a:p>
            <a:pPr indent="0" marL="0">
              <a:lnSpc>
                <a:spcPts val="5650"/>
              </a:lnSpc>
              <a:buNone/>
            </a:pPr>
            <a:r>
              <a:rPr lang="en-US" sz="4550" b="1" dirty="0">
                <a:solidFill>
                  <a:srgbClr val="000000"/>
                </a:solidFill>
                <a:latin typeface="Petrona Bold" pitchFamily="34" charset="0"/>
                <a:ea typeface="Petrona Bold" pitchFamily="34" charset="-122"/>
                <a:cs typeface="Petrona Bold" pitchFamily="34" charset="-120"/>
              </a:rPr>
              <a:t>Components of Synthetic Sentries</a:t>
            </a:r>
            <a:endParaRPr lang="en-US" sz="4550" dirty="0"/>
          </a:p>
        </p:txBody>
      </p:sp>
      <p:pic>
        <p:nvPicPr>
          <p:cNvPr id="3" name="Image 0" descr="preencoded.png">    </p:cNvPr>
          <p:cNvPicPr>
            <a:picLocks noChangeAspect="1"/>
          </p:cNvPicPr>
          <p:nvPr/>
        </p:nvPicPr>
        <p:blipFill>
          <a:blip r:embed="rId1"/>
          <a:stretch>
            <a:fillRect/>
          </a:stretch>
        </p:blipFill>
        <p:spPr>
          <a:xfrm>
            <a:off x="770930" y="1769150"/>
            <a:ext cx="550664" cy="550664"/>
          </a:xfrm>
          <a:prstGeom prst="rect">
            <a:avLst/>
          </a:prstGeom>
        </p:spPr>
      </p:pic>
      <p:sp>
        <p:nvSpPr>
          <p:cNvPr id="4" name="Text 1"/>
          <p:cNvSpPr/>
          <p:nvPr/>
        </p:nvSpPr>
        <p:spPr>
          <a:xfrm>
            <a:off x="770930" y="2540079"/>
            <a:ext cx="3024307" cy="722709"/>
          </a:xfrm>
          <a:prstGeom prst="rect">
            <a:avLst/>
          </a:prstGeom>
          <a:noFill/>
          <a:ln/>
        </p:spPr>
        <p:txBody>
          <a:bodyPr wrap="squar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Anomaly Detection Module</a:t>
            </a:r>
            <a:endParaRPr lang="en-US" sz="2250" dirty="0"/>
          </a:p>
        </p:txBody>
      </p:sp>
      <p:sp>
        <p:nvSpPr>
          <p:cNvPr id="5" name="Text 2"/>
          <p:cNvSpPr/>
          <p:nvPr/>
        </p:nvSpPr>
        <p:spPr>
          <a:xfrm>
            <a:off x="770930" y="3394948"/>
            <a:ext cx="3024307" cy="352425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This acts as the first line of defence by continuously monitoring the AI's behaviour. It learns what is considered normal for the AI and quickly identifies any deviations, such as unusual outputs or behaviors, triggering alerts to other modules.</a:t>
            </a:r>
            <a:endParaRPr lang="en-US" sz="1700" dirty="0"/>
          </a:p>
        </p:txBody>
      </p:sp>
      <p:pic>
        <p:nvPicPr>
          <p:cNvPr id="6" name="Image 1" descr="preencoded.png">    </p:cNvPr>
          <p:cNvPicPr>
            <a:picLocks noChangeAspect="1"/>
          </p:cNvPicPr>
          <p:nvPr/>
        </p:nvPicPr>
        <p:blipFill>
          <a:blip r:embed="rId2"/>
          <a:stretch>
            <a:fillRect/>
          </a:stretch>
        </p:blipFill>
        <p:spPr>
          <a:xfrm>
            <a:off x="4125635" y="1769150"/>
            <a:ext cx="550664" cy="550664"/>
          </a:xfrm>
          <a:prstGeom prst="rect">
            <a:avLst/>
          </a:prstGeom>
        </p:spPr>
      </p:pic>
      <p:sp>
        <p:nvSpPr>
          <p:cNvPr id="7" name="Text 3"/>
          <p:cNvSpPr/>
          <p:nvPr/>
        </p:nvSpPr>
        <p:spPr>
          <a:xfrm>
            <a:off x="4125635" y="2540079"/>
            <a:ext cx="3024307" cy="722709"/>
          </a:xfrm>
          <a:prstGeom prst="rect">
            <a:avLst/>
          </a:prstGeom>
          <a:noFill/>
          <a:ln/>
        </p:spPr>
        <p:txBody>
          <a:bodyPr wrap="squar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Access Control Module</a:t>
            </a:r>
            <a:endParaRPr lang="en-US" sz="2250" dirty="0"/>
          </a:p>
        </p:txBody>
      </p:sp>
      <p:sp>
        <p:nvSpPr>
          <p:cNvPr id="8" name="Text 4"/>
          <p:cNvSpPr/>
          <p:nvPr/>
        </p:nvSpPr>
        <p:spPr>
          <a:xfrm>
            <a:off x="4125635" y="3394948"/>
            <a:ext cx="3024307" cy="422910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This works closely with the Anomaly Detection Module by adapting access rules based on real-time user behavior and system conditions. It verifies user identities and restricts or modifies access if any suspicious activity is detected, effectively controlling who can interact with the AI and how.</a:t>
            </a:r>
            <a:endParaRPr lang="en-US" sz="1700" dirty="0"/>
          </a:p>
        </p:txBody>
      </p:sp>
      <p:pic>
        <p:nvPicPr>
          <p:cNvPr id="9" name="Image 2" descr="preencoded.png">    </p:cNvPr>
          <p:cNvPicPr>
            <a:picLocks noChangeAspect="1"/>
          </p:cNvPicPr>
          <p:nvPr/>
        </p:nvPicPr>
        <p:blipFill>
          <a:blip r:embed="rId3"/>
          <a:stretch>
            <a:fillRect/>
          </a:stretch>
        </p:blipFill>
        <p:spPr>
          <a:xfrm>
            <a:off x="7480340" y="1769150"/>
            <a:ext cx="550664" cy="550664"/>
          </a:xfrm>
          <a:prstGeom prst="rect">
            <a:avLst/>
          </a:prstGeom>
        </p:spPr>
      </p:pic>
      <p:sp>
        <p:nvSpPr>
          <p:cNvPr id="10" name="Text 5"/>
          <p:cNvSpPr/>
          <p:nvPr/>
        </p:nvSpPr>
        <p:spPr>
          <a:xfrm>
            <a:off x="7480340" y="2540079"/>
            <a:ext cx="3024307" cy="722709"/>
          </a:xfrm>
          <a:prstGeom prst="rect">
            <a:avLst/>
          </a:prstGeom>
          <a:noFill/>
          <a:ln/>
        </p:spPr>
        <p:txBody>
          <a:bodyPr wrap="squar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Threat Intelligence Module</a:t>
            </a:r>
            <a:endParaRPr lang="en-US" sz="2250" dirty="0"/>
          </a:p>
        </p:txBody>
      </p:sp>
      <p:sp>
        <p:nvSpPr>
          <p:cNvPr id="11" name="Text 6"/>
          <p:cNvSpPr/>
          <p:nvPr/>
        </p:nvSpPr>
        <p:spPr>
          <a:xfrm>
            <a:off x="7480340" y="3394948"/>
            <a:ext cx="3024307" cy="3876675"/>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It continuously gathers and analyse information on emerging threats from various sources. It shares this intelligence with the other components, particularly with the Intrusion Prevention Module, to update defense strategies and anticipate new types of attacks.</a:t>
            </a:r>
            <a:endParaRPr lang="en-US" sz="1700" dirty="0"/>
          </a:p>
        </p:txBody>
      </p:sp>
      <p:pic>
        <p:nvPicPr>
          <p:cNvPr id="12" name="Image 3" descr="preencoded.png">    </p:cNvPr>
          <p:cNvPicPr>
            <a:picLocks noChangeAspect="1"/>
          </p:cNvPicPr>
          <p:nvPr/>
        </p:nvPicPr>
        <p:blipFill>
          <a:blip r:embed="rId4"/>
          <a:stretch>
            <a:fillRect/>
          </a:stretch>
        </p:blipFill>
        <p:spPr>
          <a:xfrm>
            <a:off x="10835045" y="1769150"/>
            <a:ext cx="550664" cy="550664"/>
          </a:xfrm>
          <a:prstGeom prst="rect">
            <a:avLst/>
          </a:prstGeom>
        </p:spPr>
      </p:pic>
      <p:sp>
        <p:nvSpPr>
          <p:cNvPr id="13" name="Text 7"/>
          <p:cNvSpPr/>
          <p:nvPr/>
        </p:nvSpPr>
        <p:spPr>
          <a:xfrm>
            <a:off x="10835045" y="2540079"/>
            <a:ext cx="3024426" cy="722709"/>
          </a:xfrm>
          <a:prstGeom prst="rect">
            <a:avLst/>
          </a:prstGeom>
          <a:noFill/>
          <a:ln/>
        </p:spPr>
        <p:txBody>
          <a:bodyPr wrap="square" lIns="0" tIns="0" rIns="0" bIns="0" rtlCol="0" anchor="t"/>
          <a:lstStyle/>
          <a:p>
            <a:pPr algn="l" indent="0" marL="0">
              <a:lnSpc>
                <a:spcPts val="2800"/>
              </a:lnSpc>
              <a:buNone/>
            </a:pPr>
            <a:r>
              <a:rPr lang="en-US" sz="2250" b="1" dirty="0">
                <a:solidFill>
                  <a:srgbClr val="272525"/>
                </a:solidFill>
                <a:latin typeface="Petrona Bold" pitchFamily="34" charset="0"/>
                <a:ea typeface="Petrona Bold" pitchFamily="34" charset="-122"/>
                <a:cs typeface="Petrona Bold" pitchFamily="34" charset="-120"/>
              </a:rPr>
              <a:t>Intrusion Prevention Module</a:t>
            </a:r>
            <a:endParaRPr lang="en-US" sz="2250" dirty="0"/>
          </a:p>
        </p:txBody>
      </p:sp>
      <p:sp>
        <p:nvSpPr>
          <p:cNvPr id="14" name="Text 8"/>
          <p:cNvSpPr/>
          <p:nvPr/>
        </p:nvSpPr>
        <p:spPr>
          <a:xfrm>
            <a:off x="10835045" y="3394948"/>
            <a:ext cx="3024426" cy="4229100"/>
          </a:xfrm>
          <a:prstGeom prst="rect">
            <a:avLst/>
          </a:prstGeom>
          <a:noFill/>
          <a:ln/>
        </p:spPr>
        <p:txBody>
          <a:bodyPr wrap="square" lIns="0" tIns="0" rIns="0" bIns="0" rtlCol="0" anchor="t"/>
          <a:lstStyle/>
          <a:p>
            <a:pPr algn="l" indent="0" marL="0">
              <a:lnSpc>
                <a:spcPts val="2750"/>
              </a:lnSpc>
              <a:buNone/>
            </a:pPr>
            <a:r>
              <a:rPr lang="en-US" sz="1700" dirty="0">
                <a:solidFill>
                  <a:srgbClr val="272525"/>
                </a:solidFill>
                <a:latin typeface="Inter" pitchFamily="34" charset="0"/>
                <a:ea typeface="Inter" pitchFamily="34" charset="-122"/>
                <a:cs typeface="Inter" pitchFamily="34" charset="-120"/>
              </a:rPr>
              <a:t>it takes a proactive role by using insights from the Threat Intelligence Module to block and prevent potential attacks. It acts immediately to stop suspicious activities and works in real-time to protect the AI system's core functions, ensuring that threats are neutralized before causing harm.</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2095" y="351234"/>
            <a:ext cx="10080308" cy="418624"/>
          </a:xfrm>
          <a:prstGeom prst="rect">
            <a:avLst/>
          </a:prstGeom>
          <a:noFill/>
          <a:ln/>
        </p:spPr>
        <p:txBody>
          <a:bodyPr wrap="none" lIns="0" tIns="0" rIns="0" bIns="0" rtlCol="0" anchor="t"/>
          <a:lstStyle/>
          <a:p>
            <a:pPr indent="0" marL="0">
              <a:lnSpc>
                <a:spcPts val="3250"/>
              </a:lnSpc>
              <a:buNone/>
            </a:pPr>
            <a:r>
              <a:rPr lang="en-US" sz="2600" b="1" dirty="0">
                <a:solidFill>
                  <a:srgbClr val="000000"/>
                </a:solidFill>
                <a:latin typeface="Petrona Bold" pitchFamily="34" charset="0"/>
                <a:ea typeface="Petrona Bold" pitchFamily="34" charset="-122"/>
                <a:cs typeface="Petrona Bold" pitchFamily="34" charset="-120"/>
              </a:rPr>
              <a:t>How Synthetic Sentries Differ from Traditional Security Measures</a:t>
            </a:r>
            <a:endParaRPr lang="en-US" sz="2600" dirty="0"/>
          </a:p>
        </p:txBody>
      </p:sp>
      <p:sp>
        <p:nvSpPr>
          <p:cNvPr id="3" name="Shape 1"/>
          <p:cNvSpPr/>
          <p:nvPr/>
        </p:nvSpPr>
        <p:spPr>
          <a:xfrm>
            <a:off x="755809" y="1025009"/>
            <a:ext cx="15240" cy="6853357"/>
          </a:xfrm>
          <a:prstGeom prst="roundRect">
            <a:avLst>
              <a:gd name="adj" fmla="val 351679"/>
            </a:avLst>
          </a:prstGeom>
          <a:solidFill>
            <a:srgbClr val="B2D4E5"/>
          </a:solidFill>
          <a:ln/>
        </p:spPr>
      </p:sp>
      <p:sp>
        <p:nvSpPr>
          <p:cNvPr id="4" name="Shape 2"/>
          <p:cNvSpPr/>
          <p:nvPr/>
        </p:nvSpPr>
        <p:spPr>
          <a:xfrm>
            <a:off x="891719" y="1304330"/>
            <a:ext cx="446603" cy="15240"/>
          </a:xfrm>
          <a:prstGeom prst="roundRect">
            <a:avLst>
              <a:gd name="adj" fmla="val 351679"/>
            </a:avLst>
          </a:prstGeom>
          <a:solidFill>
            <a:srgbClr val="B2D4E5"/>
          </a:solidFill>
          <a:ln/>
        </p:spPr>
      </p:sp>
      <p:sp>
        <p:nvSpPr>
          <p:cNvPr id="5" name="Shape 3"/>
          <p:cNvSpPr/>
          <p:nvPr/>
        </p:nvSpPr>
        <p:spPr>
          <a:xfrm>
            <a:off x="619899" y="1168479"/>
            <a:ext cx="287060" cy="287060"/>
          </a:xfrm>
          <a:prstGeom prst="roundRect">
            <a:avLst>
              <a:gd name="adj" fmla="val 18671"/>
            </a:avLst>
          </a:prstGeom>
          <a:solidFill>
            <a:srgbClr val="CCEEFF"/>
          </a:solidFill>
          <a:ln w="7620">
            <a:solidFill>
              <a:srgbClr val="B2D4E5"/>
            </a:solidFill>
            <a:prstDash val="solid"/>
          </a:ln>
        </p:spPr>
      </p:sp>
      <p:sp>
        <p:nvSpPr>
          <p:cNvPr id="6" name="Text 4"/>
          <p:cNvSpPr/>
          <p:nvPr/>
        </p:nvSpPr>
        <p:spPr>
          <a:xfrm>
            <a:off x="720388" y="1211461"/>
            <a:ext cx="86082"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1</a:t>
            </a:r>
            <a:endParaRPr lang="en-US" sz="1550" dirty="0"/>
          </a:p>
        </p:txBody>
      </p:sp>
      <p:sp>
        <p:nvSpPr>
          <p:cNvPr id="7" name="Text 5"/>
          <p:cNvSpPr/>
          <p:nvPr/>
        </p:nvSpPr>
        <p:spPr>
          <a:xfrm>
            <a:off x="1465183" y="1152525"/>
            <a:ext cx="2822972"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AI-Specific vs. General Cybersecurity</a:t>
            </a:r>
            <a:endParaRPr lang="en-US" sz="1300" dirty="0"/>
          </a:p>
        </p:txBody>
      </p:sp>
      <p:sp>
        <p:nvSpPr>
          <p:cNvPr id="8" name="Text 6"/>
          <p:cNvSpPr/>
          <p:nvPr/>
        </p:nvSpPr>
        <p:spPr>
          <a:xfrm>
            <a:off x="1465183" y="1438394"/>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Designed specifically for AI system vulnerabilities. Understands the unique ways AI can be attacked or misused.</a:t>
            </a:r>
            <a:endParaRPr lang="en-US" sz="1000" dirty="0"/>
          </a:p>
        </p:txBody>
      </p:sp>
      <p:sp>
        <p:nvSpPr>
          <p:cNvPr id="9" name="Shape 7"/>
          <p:cNvSpPr/>
          <p:nvPr/>
        </p:nvSpPr>
        <p:spPr>
          <a:xfrm>
            <a:off x="891719" y="2176939"/>
            <a:ext cx="446603" cy="15240"/>
          </a:xfrm>
          <a:prstGeom prst="roundRect">
            <a:avLst>
              <a:gd name="adj" fmla="val 351679"/>
            </a:avLst>
          </a:prstGeom>
          <a:solidFill>
            <a:srgbClr val="B2D4E5"/>
          </a:solidFill>
          <a:ln/>
        </p:spPr>
      </p:sp>
      <p:sp>
        <p:nvSpPr>
          <p:cNvPr id="10" name="Shape 8"/>
          <p:cNvSpPr/>
          <p:nvPr/>
        </p:nvSpPr>
        <p:spPr>
          <a:xfrm>
            <a:off x="619899" y="2041088"/>
            <a:ext cx="287060" cy="287060"/>
          </a:xfrm>
          <a:prstGeom prst="roundRect">
            <a:avLst>
              <a:gd name="adj" fmla="val 18671"/>
            </a:avLst>
          </a:prstGeom>
          <a:solidFill>
            <a:srgbClr val="CCEEFF"/>
          </a:solidFill>
          <a:ln w="7620">
            <a:solidFill>
              <a:srgbClr val="B2D4E5"/>
            </a:solidFill>
            <a:prstDash val="solid"/>
          </a:ln>
        </p:spPr>
      </p:sp>
      <p:sp>
        <p:nvSpPr>
          <p:cNvPr id="11" name="Text 9"/>
          <p:cNvSpPr/>
          <p:nvPr/>
        </p:nvSpPr>
        <p:spPr>
          <a:xfrm>
            <a:off x="706457" y="2084070"/>
            <a:ext cx="113943"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2</a:t>
            </a:r>
            <a:endParaRPr lang="en-US" sz="1550" dirty="0"/>
          </a:p>
        </p:txBody>
      </p:sp>
      <p:sp>
        <p:nvSpPr>
          <p:cNvPr id="12" name="Text 10"/>
          <p:cNvSpPr/>
          <p:nvPr/>
        </p:nvSpPr>
        <p:spPr>
          <a:xfrm>
            <a:off x="1465183" y="2025134"/>
            <a:ext cx="1674852"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Adaptive Learning</a:t>
            </a:r>
            <a:endParaRPr lang="en-US" sz="1300" dirty="0"/>
          </a:p>
        </p:txBody>
      </p:sp>
      <p:sp>
        <p:nvSpPr>
          <p:cNvPr id="13" name="Text 11"/>
          <p:cNvSpPr/>
          <p:nvPr/>
        </p:nvSpPr>
        <p:spPr>
          <a:xfrm>
            <a:off x="1465183" y="2311003"/>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Continuously learns and adapts to new AI behaviours and threats. Uses AI to improve its own security measures.</a:t>
            </a:r>
            <a:endParaRPr lang="en-US" sz="1000" dirty="0"/>
          </a:p>
        </p:txBody>
      </p:sp>
      <p:sp>
        <p:nvSpPr>
          <p:cNvPr id="14" name="Shape 12"/>
          <p:cNvSpPr/>
          <p:nvPr/>
        </p:nvSpPr>
        <p:spPr>
          <a:xfrm>
            <a:off x="891719" y="3049548"/>
            <a:ext cx="446603" cy="15240"/>
          </a:xfrm>
          <a:prstGeom prst="roundRect">
            <a:avLst>
              <a:gd name="adj" fmla="val 351679"/>
            </a:avLst>
          </a:prstGeom>
          <a:solidFill>
            <a:srgbClr val="B2D4E5"/>
          </a:solidFill>
          <a:ln/>
        </p:spPr>
      </p:sp>
      <p:sp>
        <p:nvSpPr>
          <p:cNvPr id="15" name="Shape 13"/>
          <p:cNvSpPr/>
          <p:nvPr/>
        </p:nvSpPr>
        <p:spPr>
          <a:xfrm>
            <a:off x="619899" y="2913698"/>
            <a:ext cx="287060" cy="287060"/>
          </a:xfrm>
          <a:prstGeom prst="roundRect">
            <a:avLst>
              <a:gd name="adj" fmla="val 18671"/>
            </a:avLst>
          </a:prstGeom>
          <a:solidFill>
            <a:srgbClr val="CCEEFF"/>
          </a:solidFill>
          <a:ln w="7620">
            <a:solidFill>
              <a:srgbClr val="B2D4E5"/>
            </a:solidFill>
            <a:prstDash val="solid"/>
          </a:ln>
        </p:spPr>
      </p:sp>
      <p:sp>
        <p:nvSpPr>
          <p:cNvPr id="16" name="Text 14"/>
          <p:cNvSpPr/>
          <p:nvPr/>
        </p:nvSpPr>
        <p:spPr>
          <a:xfrm>
            <a:off x="706576" y="2956679"/>
            <a:ext cx="113705"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3</a:t>
            </a:r>
            <a:endParaRPr lang="en-US" sz="1550" dirty="0"/>
          </a:p>
        </p:txBody>
      </p:sp>
      <p:sp>
        <p:nvSpPr>
          <p:cNvPr id="17" name="Text 15"/>
          <p:cNvSpPr/>
          <p:nvPr/>
        </p:nvSpPr>
        <p:spPr>
          <a:xfrm>
            <a:off x="1465183" y="2897743"/>
            <a:ext cx="2123003"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Integration with AI Systems</a:t>
            </a:r>
            <a:endParaRPr lang="en-US" sz="1300" dirty="0"/>
          </a:p>
        </p:txBody>
      </p:sp>
      <p:sp>
        <p:nvSpPr>
          <p:cNvPr id="18" name="Text 16"/>
          <p:cNvSpPr/>
          <p:nvPr/>
        </p:nvSpPr>
        <p:spPr>
          <a:xfrm>
            <a:off x="1465183" y="3183612"/>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Deeply integrated into the AI system it protects. Can monitor internal AI processes and data flows.</a:t>
            </a:r>
            <a:endParaRPr lang="en-US" sz="1000" dirty="0"/>
          </a:p>
        </p:txBody>
      </p:sp>
      <p:sp>
        <p:nvSpPr>
          <p:cNvPr id="19" name="Shape 17"/>
          <p:cNvSpPr/>
          <p:nvPr/>
        </p:nvSpPr>
        <p:spPr>
          <a:xfrm>
            <a:off x="891719" y="3922157"/>
            <a:ext cx="446603" cy="15240"/>
          </a:xfrm>
          <a:prstGeom prst="roundRect">
            <a:avLst>
              <a:gd name="adj" fmla="val 351679"/>
            </a:avLst>
          </a:prstGeom>
          <a:solidFill>
            <a:srgbClr val="B2D4E5"/>
          </a:solidFill>
          <a:ln/>
        </p:spPr>
      </p:sp>
      <p:sp>
        <p:nvSpPr>
          <p:cNvPr id="20" name="Shape 18"/>
          <p:cNvSpPr/>
          <p:nvPr/>
        </p:nvSpPr>
        <p:spPr>
          <a:xfrm>
            <a:off x="619899" y="3786307"/>
            <a:ext cx="287060" cy="287060"/>
          </a:xfrm>
          <a:prstGeom prst="roundRect">
            <a:avLst>
              <a:gd name="adj" fmla="val 18671"/>
            </a:avLst>
          </a:prstGeom>
          <a:solidFill>
            <a:srgbClr val="CCEEFF"/>
          </a:solidFill>
          <a:ln w="7620">
            <a:solidFill>
              <a:srgbClr val="B2D4E5"/>
            </a:solidFill>
            <a:prstDash val="solid"/>
          </a:ln>
        </p:spPr>
      </p:sp>
      <p:sp>
        <p:nvSpPr>
          <p:cNvPr id="21" name="Text 19"/>
          <p:cNvSpPr/>
          <p:nvPr/>
        </p:nvSpPr>
        <p:spPr>
          <a:xfrm>
            <a:off x="709196" y="3829288"/>
            <a:ext cx="108347"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4</a:t>
            </a:r>
            <a:endParaRPr lang="en-US" sz="1550" dirty="0"/>
          </a:p>
        </p:txBody>
      </p:sp>
      <p:sp>
        <p:nvSpPr>
          <p:cNvPr id="22" name="Text 20"/>
          <p:cNvSpPr/>
          <p:nvPr/>
        </p:nvSpPr>
        <p:spPr>
          <a:xfrm>
            <a:off x="1465183" y="3770352"/>
            <a:ext cx="2651760"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Handling of AI Inputs and Outputs</a:t>
            </a:r>
            <a:endParaRPr lang="en-US" sz="1300" dirty="0"/>
          </a:p>
        </p:txBody>
      </p:sp>
      <p:sp>
        <p:nvSpPr>
          <p:cNvPr id="23" name="Text 21"/>
          <p:cNvSpPr/>
          <p:nvPr/>
        </p:nvSpPr>
        <p:spPr>
          <a:xfrm>
            <a:off x="1465183" y="4056221"/>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Can understand and analyse complex AI inputs (e.g., prompts, images). Monitors AI outputs for unexpected or harmful content.</a:t>
            </a:r>
            <a:endParaRPr lang="en-US" sz="1000" dirty="0"/>
          </a:p>
        </p:txBody>
      </p:sp>
      <p:sp>
        <p:nvSpPr>
          <p:cNvPr id="24" name="Shape 22"/>
          <p:cNvSpPr/>
          <p:nvPr/>
        </p:nvSpPr>
        <p:spPr>
          <a:xfrm>
            <a:off x="891719" y="4794766"/>
            <a:ext cx="446603" cy="15240"/>
          </a:xfrm>
          <a:prstGeom prst="roundRect">
            <a:avLst>
              <a:gd name="adj" fmla="val 351679"/>
            </a:avLst>
          </a:prstGeom>
          <a:solidFill>
            <a:srgbClr val="B2D4E5"/>
          </a:solidFill>
          <a:ln/>
        </p:spPr>
      </p:sp>
      <p:sp>
        <p:nvSpPr>
          <p:cNvPr id="25" name="Shape 23"/>
          <p:cNvSpPr/>
          <p:nvPr/>
        </p:nvSpPr>
        <p:spPr>
          <a:xfrm>
            <a:off x="619899" y="4658916"/>
            <a:ext cx="287060" cy="287060"/>
          </a:xfrm>
          <a:prstGeom prst="roundRect">
            <a:avLst>
              <a:gd name="adj" fmla="val 18671"/>
            </a:avLst>
          </a:prstGeom>
          <a:solidFill>
            <a:srgbClr val="CCEEFF"/>
          </a:solidFill>
          <a:ln w="7620">
            <a:solidFill>
              <a:srgbClr val="B2D4E5"/>
            </a:solidFill>
            <a:prstDash val="solid"/>
          </a:ln>
        </p:spPr>
      </p:sp>
      <p:sp>
        <p:nvSpPr>
          <p:cNvPr id="26" name="Text 24"/>
          <p:cNvSpPr/>
          <p:nvPr/>
        </p:nvSpPr>
        <p:spPr>
          <a:xfrm>
            <a:off x="706338" y="4701897"/>
            <a:ext cx="114181"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5</a:t>
            </a:r>
            <a:endParaRPr lang="en-US" sz="1550" dirty="0"/>
          </a:p>
        </p:txBody>
      </p:sp>
      <p:sp>
        <p:nvSpPr>
          <p:cNvPr id="27" name="Text 25"/>
          <p:cNvSpPr/>
          <p:nvPr/>
        </p:nvSpPr>
        <p:spPr>
          <a:xfrm>
            <a:off x="1465183" y="4642961"/>
            <a:ext cx="1674852"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Privacy Preservation</a:t>
            </a:r>
            <a:endParaRPr lang="en-US" sz="1300" dirty="0"/>
          </a:p>
        </p:txBody>
      </p:sp>
      <p:sp>
        <p:nvSpPr>
          <p:cNvPr id="28" name="Text 26"/>
          <p:cNvSpPr/>
          <p:nvPr/>
        </p:nvSpPr>
        <p:spPr>
          <a:xfrm>
            <a:off x="1465183" y="4928830"/>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Includes specialized techniques for AI data privacy (e.g., federated learning). Can protect data while still allowing AI to learn from it.</a:t>
            </a:r>
            <a:endParaRPr lang="en-US" sz="1000" dirty="0"/>
          </a:p>
        </p:txBody>
      </p:sp>
      <p:sp>
        <p:nvSpPr>
          <p:cNvPr id="29" name="Shape 27"/>
          <p:cNvSpPr/>
          <p:nvPr/>
        </p:nvSpPr>
        <p:spPr>
          <a:xfrm>
            <a:off x="891719" y="5667375"/>
            <a:ext cx="446603" cy="15240"/>
          </a:xfrm>
          <a:prstGeom prst="roundRect">
            <a:avLst>
              <a:gd name="adj" fmla="val 351679"/>
            </a:avLst>
          </a:prstGeom>
          <a:solidFill>
            <a:srgbClr val="B2D4E5"/>
          </a:solidFill>
          <a:ln/>
        </p:spPr>
      </p:sp>
      <p:sp>
        <p:nvSpPr>
          <p:cNvPr id="30" name="Shape 28"/>
          <p:cNvSpPr/>
          <p:nvPr/>
        </p:nvSpPr>
        <p:spPr>
          <a:xfrm>
            <a:off x="619899" y="5531525"/>
            <a:ext cx="287060" cy="287060"/>
          </a:xfrm>
          <a:prstGeom prst="roundRect">
            <a:avLst>
              <a:gd name="adj" fmla="val 18671"/>
            </a:avLst>
          </a:prstGeom>
          <a:solidFill>
            <a:srgbClr val="CCEEFF"/>
          </a:solidFill>
          <a:ln w="7620">
            <a:solidFill>
              <a:srgbClr val="B2D4E5"/>
            </a:solidFill>
            <a:prstDash val="solid"/>
          </a:ln>
        </p:spPr>
      </p:sp>
      <p:sp>
        <p:nvSpPr>
          <p:cNvPr id="31" name="Text 29"/>
          <p:cNvSpPr/>
          <p:nvPr/>
        </p:nvSpPr>
        <p:spPr>
          <a:xfrm>
            <a:off x="702528" y="5574506"/>
            <a:ext cx="121801"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6</a:t>
            </a:r>
            <a:endParaRPr lang="en-US" sz="1550" dirty="0"/>
          </a:p>
        </p:txBody>
      </p:sp>
      <p:sp>
        <p:nvSpPr>
          <p:cNvPr id="32" name="Text 30"/>
          <p:cNvSpPr/>
          <p:nvPr/>
        </p:nvSpPr>
        <p:spPr>
          <a:xfrm>
            <a:off x="1465183" y="5515570"/>
            <a:ext cx="2058472"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Proactive Threat Detection</a:t>
            </a:r>
            <a:endParaRPr lang="en-US" sz="1300" dirty="0"/>
          </a:p>
        </p:txBody>
      </p:sp>
      <p:sp>
        <p:nvSpPr>
          <p:cNvPr id="33" name="Text 31"/>
          <p:cNvSpPr/>
          <p:nvPr/>
        </p:nvSpPr>
        <p:spPr>
          <a:xfrm>
            <a:off x="1465183" y="5801439"/>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Uses predictive models to anticipate potential AI attacks. Can simulate attacks to test AI system resilience.</a:t>
            </a:r>
            <a:endParaRPr lang="en-US" sz="1000" dirty="0"/>
          </a:p>
        </p:txBody>
      </p:sp>
      <p:sp>
        <p:nvSpPr>
          <p:cNvPr id="34" name="Shape 32"/>
          <p:cNvSpPr/>
          <p:nvPr/>
        </p:nvSpPr>
        <p:spPr>
          <a:xfrm>
            <a:off x="891719" y="6539984"/>
            <a:ext cx="446603" cy="15240"/>
          </a:xfrm>
          <a:prstGeom prst="roundRect">
            <a:avLst>
              <a:gd name="adj" fmla="val 351679"/>
            </a:avLst>
          </a:prstGeom>
          <a:solidFill>
            <a:srgbClr val="B2D4E5"/>
          </a:solidFill>
          <a:ln/>
        </p:spPr>
      </p:sp>
      <p:sp>
        <p:nvSpPr>
          <p:cNvPr id="35" name="Shape 33"/>
          <p:cNvSpPr/>
          <p:nvPr/>
        </p:nvSpPr>
        <p:spPr>
          <a:xfrm>
            <a:off x="619899" y="6404134"/>
            <a:ext cx="287060" cy="287060"/>
          </a:xfrm>
          <a:prstGeom prst="roundRect">
            <a:avLst>
              <a:gd name="adj" fmla="val 18671"/>
            </a:avLst>
          </a:prstGeom>
          <a:solidFill>
            <a:srgbClr val="CCEEFF"/>
          </a:solidFill>
          <a:ln w="7620">
            <a:solidFill>
              <a:srgbClr val="B2D4E5"/>
            </a:solidFill>
            <a:prstDash val="solid"/>
          </a:ln>
        </p:spPr>
      </p:sp>
      <p:sp>
        <p:nvSpPr>
          <p:cNvPr id="36" name="Text 34"/>
          <p:cNvSpPr/>
          <p:nvPr/>
        </p:nvSpPr>
        <p:spPr>
          <a:xfrm>
            <a:off x="713601" y="6447115"/>
            <a:ext cx="99655"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7</a:t>
            </a:r>
            <a:endParaRPr lang="en-US" sz="1550" dirty="0"/>
          </a:p>
        </p:txBody>
      </p:sp>
      <p:sp>
        <p:nvSpPr>
          <p:cNvPr id="37" name="Text 35"/>
          <p:cNvSpPr/>
          <p:nvPr/>
        </p:nvSpPr>
        <p:spPr>
          <a:xfrm>
            <a:off x="1465183" y="6388179"/>
            <a:ext cx="2235398"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Handling of Model Dynamics</a:t>
            </a:r>
            <a:endParaRPr lang="en-US" sz="1300" dirty="0"/>
          </a:p>
        </p:txBody>
      </p:sp>
      <p:sp>
        <p:nvSpPr>
          <p:cNvPr id="38" name="Text 36"/>
          <p:cNvSpPr/>
          <p:nvPr/>
        </p:nvSpPr>
        <p:spPr>
          <a:xfrm>
            <a:off x="1465183" y="6674048"/>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Adapts to changes in AI model behaviour over time. Can secure AI systems that learn and evolve.</a:t>
            </a:r>
            <a:endParaRPr lang="en-US" sz="1000" dirty="0"/>
          </a:p>
        </p:txBody>
      </p:sp>
      <p:sp>
        <p:nvSpPr>
          <p:cNvPr id="39" name="Shape 37"/>
          <p:cNvSpPr/>
          <p:nvPr/>
        </p:nvSpPr>
        <p:spPr>
          <a:xfrm>
            <a:off x="891719" y="7412593"/>
            <a:ext cx="446603" cy="15240"/>
          </a:xfrm>
          <a:prstGeom prst="roundRect">
            <a:avLst>
              <a:gd name="adj" fmla="val 351679"/>
            </a:avLst>
          </a:prstGeom>
          <a:solidFill>
            <a:srgbClr val="B2D4E5"/>
          </a:solidFill>
          <a:ln/>
        </p:spPr>
      </p:sp>
      <p:sp>
        <p:nvSpPr>
          <p:cNvPr id="40" name="Shape 38"/>
          <p:cNvSpPr/>
          <p:nvPr/>
        </p:nvSpPr>
        <p:spPr>
          <a:xfrm>
            <a:off x="619899" y="7276743"/>
            <a:ext cx="287060" cy="287060"/>
          </a:xfrm>
          <a:prstGeom prst="roundRect">
            <a:avLst>
              <a:gd name="adj" fmla="val 18671"/>
            </a:avLst>
          </a:prstGeom>
          <a:solidFill>
            <a:srgbClr val="CCEEFF"/>
          </a:solidFill>
          <a:ln w="7620">
            <a:solidFill>
              <a:srgbClr val="B2D4E5"/>
            </a:solidFill>
            <a:prstDash val="solid"/>
          </a:ln>
        </p:spPr>
      </p:sp>
      <p:sp>
        <p:nvSpPr>
          <p:cNvPr id="41" name="Text 39"/>
          <p:cNvSpPr/>
          <p:nvPr/>
        </p:nvSpPr>
        <p:spPr>
          <a:xfrm>
            <a:off x="702885" y="7319724"/>
            <a:ext cx="120968" cy="200978"/>
          </a:xfrm>
          <a:prstGeom prst="rect">
            <a:avLst/>
          </a:prstGeom>
          <a:noFill/>
          <a:ln/>
        </p:spPr>
        <p:txBody>
          <a:bodyPr wrap="none" lIns="0" tIns="0" rIns="0" bIns="0" rtlCol="0" anchor="t"/>
          <a:lstStyle/>
          <a:p>
            <a:pPr algn="ctr" indent="0" marL="0">
              <a:lnSpc>
                <a:spcPts val="1550"/>
              </a:lnSpc>
              <a:buNone/>
            </a:pPr>
            <a:r>
              <a:rPr lang="en-US" sz="1550" b="1" dirty="0">
                <a:solidFill>
                  <a:srgbClr val="272525"/>
                </a:solidFill>
                <a:latin typeface="Petrona Bold" pitchFamily="34" charset="0"/>
                <a:ea typeface="Petrona Bold" pitchFamily="34" charset="-122"/>
                <a:cs typeface="Petrona Bold" pitchFamily="34" charset="-120"/>
              </a:rPr>
              <a:t>8</a:t>
            </a:r>
            <a:endParaRPr lang="en-US" sz="1550" dirty="0"/>
          </a:p>
        </p:txBody>
      </p:sp>
      <p:sp>
        <p:nvSpPr>
          <p:cNvPr id="42" name="Text 40"/>
          <p:cNvSpPr/>
          <p:nvPr/>
        </p:nvSpPr>
        <p:spPr>
          <a:xfrm>
            <a:off x="1465183" y="7260788"/>
            <a:ext cx="1972032" cy="209312"/>
          </a:xfrm>
          <a:prstGeom prst="rect">
            <a:avLst/>
          </a:prstGeom>
          <a:noFill/>
          <a:ln/>
        </p:spPr>
        <p:txBody>
          <a:bodyPr wrap="none" lIns="0" tIns="0" rIns="0" bIns="0" rtlCol="0" anchor="t"/>
          <a:lstStyle/>
          <a:p>
            <a:pPr algn="l" indent="0" marL="0">
              <a:lnSpc>
                <a:spcPts val="1600"/>
              </a:lnSpc>
              <a:buNone/>
            </a:pPr>
            <a:r>
              <a:rPr lang="en-US" sz="1300" b="1" dirty="0">
                <a:solidFill>
                  <a:srgbClr val="272525"/>
                </a:solidFill>
                <a:latin typeface="Petrona Bold" pitchFamily="34" charset="0"/>
                <a:ea typeface="Petrona Bold" pitchFamily="34" charset="-122"/>
                <a:cs typeface="Petrona Bold" pitchFamily="34" charset="-120"/>
              </a:rPr>
              <a:t>Ethical AI Considerations</a:t>
            </a:r>
            <a:endParaRPr lang="en-US" sz="1300" dirty="0"/>
          </a:p>
        </p:txBody>
      </p:sp>
      <p:sp>
        <p:nvSpPr>
          <p:cNvPr id="43" name="Text 41"/>
          <p:cNvSpPr/>
          <p:nvPr/>
        </p:nvSpPr>
        <p:spPr>
          <a:xfrm>
            <a:off x="1465183" y="7546658"/>
            <a:ext cx="12593122" cy="204192"/>
          </a:xfrm>
          <a:prstGeom prst="rect">
            <a:avLst/>
          </a:prstGeom>
          <a:noFill/>
          <a:ln/>
        </p:spPr>
        <p:txBody>
          <a:bodyPr wrap="none" lIns="0" tIns="0" rIns="0" bIns="0" rtlCol="0" anchor="t"/>
          <a:lstStyle/>
          <a:p>
            <a:pPr algn="l" indent="0" marL="0">
              <a:lnSpc>
                <a:spcPts val="1600"/>
              </a:lnSpc>
              <a:buNone/>
            </a:pPr>
            <a:r>
              <a:rPr lang="en-US" sz="1000" dirty="0">
                <a:solidFill>
                  <a:srgbClr val="272525"/>
                </a:solidFill>
                <a:latin typeface="Inter" pitchFamily="34" charset="0"/>
                <a:ea typeface="Inter" pitchFamily="34" charset="-122"/>
                <a:cs typeface="Inter" pitchFamily="34" charset="-120"/>
              </a:rPr>
              <a:t>Can monitor for biased or unfair AI outputs. Helps ensure responsible AI use.</a:t>
            </a:r>
            <a:endParaRPr lang="en-US" sz="10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2024-09-29T16:50:25Z</dcterms:created>
  <dcterms:modified xsi:type="dcterms:W3CDTF">2024-09-29T16:50:25Z</dcterms:modified>
</cp:coreProperties>
</file>